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82" r:id="rId7"/>
    <p:sldId id="260" r:id="rId8"/>
    <p:sldId id="261" r:id="rId9"/>
    <p:sldId id="262" r:id="rId10"/>
    <p:sldId id="263" r:id="rId11"/>
    <p:sldId id="264"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9" autoAdjust="0"/>
    <p:restoredTop sz="90909" autoAdjust="0"/>
  </p:normalViewPr>
  <p:slideViewPr>
    <p:cSldViewPr snapToGrid="0">
      <p:cViewPr>
        <p:scale>
          <a:sx n="118" d="100"/>
          <a:sy n="118" d="100"/>
        </p:scale>
        <p:origin x="5920" y="-1696"/>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Heatmap of gene expression in pseudo-bulk clusters in synovium tissues. Color represents the average normalized expression across cells in the cluster, scaled for each gene across clusters.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4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10.xml"/><Relationship Id="rId16"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43.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4.png"/><Relationship Id="rId3" Type="http://schemas.openxmlformats.org/officeDocument/2006/relationships/image" Target="../media/image120.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5.png"/><Relationship Id="rId9" Type="http://schemas.openxmlformats.org/officeDocument/2006/relationships/image" Target="../media/image124.png"/></Relationships>
</file>

<file path=ppt/slides/_rels/slide1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220.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0.png"/><Relationship Id="rId1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5.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5" Type="http://schemas.openxmlformats.org/officeDocument/2006/relationships/image" Target="../media/image15.pn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6.xml"/><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emf"/><Relationship Id="rId9" Type="http://schemas.openxmlformats.org/officeDocument/2006/relationships/image" Target="../media/image66.png"/><Relationship Id="rId1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4.png"/><Relationship Id="rId3" Type="http://schemas.openxmlformats.org/officeDocument/2006/relationships/image" Target="../media/image88.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95.png"/><Relationship Id="rId5" Type="http://schemas.openxmlformats.org/officeDocument/2006/relationships/image" Target="../media/image90.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_rels/slide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25.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a:grpSpLocks noChangeAspect="1"/>
          </p:cNvGrpSpPr>
          <p:nvPr/>
        </p:nvGrpSpPr>
        <p:grpSpPr>
          <a:xfrm>
            <a:off x="6422403" y="3039107"/>
            <a:ext cx="1034727" cy="1239379"/>
            <a:chOff x="6403953" y="3139292"/>
            <a:chExt cx="1425508" cy="1797869"/>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662592" y="3895599"/>
              <a:ext cx="1758332" cy="275609"/>
            </a:xfrm>
            <a:prstGeom prst="rect">
              <a:avLst/>
            </a:prstGeom>
            <a:noFill/>
          </p:spPr>
          <p:txBody>
            <a:bodyPr wrap="none" rtlCol="0">
              <a:spAutoFit/>
            </a:bodyPr>
            <a:lstStyle/>
            <a:p>
              <a:pPr algn="ctr"/>
              <a:r>
                <a:rPr lang="en-US" sz="700" dirty="0"/>
                <a:t>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480785" y="3880653"/>
              <a:ext cx="1758332" cy="275609"/>
            </a:xfrm>
            <a:prstGeom prst="rect">
              <a:avLst/>
            </a:prstGeom>
            <a:noFill/>
          </p:spPr>
          <p:txBody>
            <a:bodyPr wrap="none" rtlCol="0">
              <a:spAutoFit/>
            </a:bodyPr>
            <a:lstStyle/>
            <a:p>
              <a:pPr algn="ctr"/>
              <a:r>
                <a:rPr lang="en-US" sz="700" dirty="0"/>
                <a:t>Incoming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739110"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89376"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4"/>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5"/>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4"/>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504874"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6"/>
          <a:srcRect l="12107" t="24254" r="61832" b="71249"/>
          <a:stretch/>
        </p:blipFill>
        <p:spPr>
          <a:xfrm>
            <a:off x="4878132"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35789"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75698"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48857"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48857"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48857"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24975"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6"/>
          <a:srcRect l="12090" t="33316" r="61343" b="41898"/>
          <a:stretch/>
        </p:blipFill>
        <p:spPr>
          <a:xfrm>
            <a:off x="4880919"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7"/>
          <a:srcRect l="11340" t="39922" r="61779" b="48547"/>
          <a:stretch/>
        </p:blipFill>
        <p:spPr>
          <a:xfrm>
            <a:off x="4848889"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45233"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602318"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45522"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53836"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84856"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913784"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71639"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42712" y="6983871"/>
            <a:ext cx="333746" cy="200055"/>
          </a:xfrm>
          <a:prstGeom prst="rect">
            <a:avLst/>
          </a:prstGeom>
          <a:noFill/>
        </p:spPr>
        <p:txBody>
          <a:bodyPr wrap="none" rtlCol="0">
            <a:spAutoFit/>
          </a:bodyPr>
          <a:lstStyle/>
          <a:p>
            <a:r>
              <a:rPr lang="en-US" sz="700" dirty="0"/>
              <a:t>p48</a:t>
            </a:r>
          </a:p>
        </p:txBody>
      </p:sp>
      <p:grpSp>
        <p:nvGrpSpPr>
          <p:cNvPr id="53" name="Group 52">
            <a:extLst>
              <a:ext uri="{FF2B5EF4-FFF2-40B4-BE49-F238E27FC236}">
                <a16:creationId xmlns:a16="http://schemas.microsoft.com/office/drawing/2014/main" id="{5C04C647-A5D8-022C-8E3B-B6EBD723B73F}"/>
              </a:ext>
            </a:extLst>
          </p:cNvPr>
          <p:cNvGrpSpPr/>
          <p:nvPr/>
        </p:nvGrpSpPr>
        <p:grpSpPr>
          <a:xfrm>
            <a:off x="4887284" y="9448485"/>
            <a:ext cx="745710" cy="468117"/>
            <a:chOff x="4451764" y="9317207"/>
            <a:chExt cx="745710" cy="468117"/>
          </a:xfrm>
        </p:grpSpPr>
        <p:pic>
          <p:nvPicPr>
            <p:cNvPr id="56" name="Picture 55" descr="A close-up of a color chart&#10;&#10;Description automatically generated">
              <a:extLst>
                <a:ext uri="{FF2B5EF4-FFF2-40B4-BE49-F238E27FC236}">
                  <a16:creationId xmlns:a16="http://schemas.microsoft.com/office/drawing/2014/main" id="{DA0C3FA1-CFA5-D3A0-4CC0-F6C52263A1B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57" name="Rectangle 56">
              <a:extLst>
                <a:ext uri="{FF2B5EF4-FFF2-40B4-BE49-F238E27FC236}">
                  <a16:creationId xmlns:a16="http://schemas.microsoft.com/office/drawing/2014/main" id="{3F0F9084-5857-E137-44EE-5CDD271CC4B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a:extLst>
                <a:ext uri="{FF2B5EF4-FFF2-40B4-BE49-F238E27FC236}">
                  <a16:creationId xmlns:a16="http://schemas.microsoft.com/office/drawing/2014/main" id="{72825194-6C5F-5B5D-EAA6-40D883992A49}"/>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96" name="TextBox 895">
              <a:extLst>
                <a:ext uri="{FF2B5EF4-FFF2-40B4-BE49-F238E27FC236}">
                  <a16:creationId xmlns:a16="http://schemas.microsoft.com/office/drawing/2014/main" id="{08FA97CD-87BE-A9CD-3FEC-2B4FA22FD9F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99" name="TextBox 898">
              <a:extLst>
                <a:ext uri="{FF2B5EF4-FFF2-40B4-BE49-F238E27FC236}">
                  <a16:creationId xmlns:a16="http://schemas.microsoft.com/office/drawing/2014/main" id="{BB2619A2-AD44-812F-3628-E6E746880F79}"/>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01" name="TextBox 900">
              <a:extLst>
                <a:ext uri="{FF2B5EF4-FFF2-40B4-BE49-F238E27FC236}">
                  <a16:creationId xmlns:a16="http://schemas.microsoft.com/office/drawing/2014/main" id="{E6CE7A6E-0D84-59B0-90FB-98F2D939B72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02" name="TextBox 901">
              <a:extLst>
                <a:ext uri="{FF2B5EF4-FFF2-40B4-BE49-F238E27FC236}">
                  <a16:creationId xmlns:a16="http://schemas.microsoft.com/office/drawing/2014/main" id="{2D0B06D7-D9D8-E71F-6051-60163AD596D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03" name="Group 902">
            <a:extLst>
              <a:ext uri="{FF2B5EF4-FFF2-40B4-BE49-F238E27FC236}">
                <a16:creationId xmlns:a16="http://schemas.microsoft.com/office/drawing/2014/main" id="{FE8820D4-6387-958D-FA8B-34F49DA237CF}"/>
              </a:ext>
            </a:extLst>
          </p:cNvPr>
          <p:cNvGrpSpPr/>
          <p:nvPr/>
        </p:nvGrpSpPr>
        <p:grpSpPr>
          <a:xfrm>
            <a:off x="5644316" y="9448486"/>
            <a:ext cx="745710" cy="468117"/>
            <a:chOff x="5045489" y="9348957"/>
            <a:chExt cx="745710" cy="468117"/>
          </a:xfrm>
        </p:grpSpPr>
        <p:pic>
          <p:nvPicPr>
            <p:cNvPr id="913" name="Picture 912">
              <a:extLst>
                <a:ext uri="{FF2B5EF4-FFF2-40B4-BE49-F238E27FC236}">
                  <a16:creationId xmlns:a16="http://schemas.microsoft.com/office/drawing/2014/main" id="{1DD86F6C-7963-AA4C-5565-679F734016FC}"/>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14" name="Group 913">
              <a:extLst>
                <a:ext uri="{FF2B5EF4-FFF2-40B4-BE49-F238E27FC236}">
                  <a16:creationId xmlns:a16="http://schemas.microsoft.com/office/drawing/2014/main" id="{D947C9EC-A844-305E-75FB-FFE486F5D016}"/>
                </a:ext>
              </a:extLst>
            </p:cNvPr>
            <p:cNvGrpSpPr/>
            <p:nvPr/>
          </p:nvGrpSpPr>
          <p:grpSpPr>
            <a:xfrm>
              <a:off x="5045489" y="9348957"/>
              <a:ext cx="745710" cy="468117"/>
              <a:chOff x="4451764" y="9317207"/>
              <a:chExt cx="745710" cy="468117"/>
            </a:xfrm>
          </p:grpSpPr>
          <p:sp>
            <p:nvSpPr>
              <p:cNvPr id="915" name="Rectangle 914">
                <a:extLst>
                  <a:ext uri="{FF2B5EF4-FFF2-40B4-BE49-F238E27FC236}">
                    <a16:creationId xmlns:a16="http://schemas.microsoft.com/office/drawing/2014/main" id="{4C350F69-6E89-F4F3-BE4E-B4C91F22E48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16" name="TextBox 915">
                <a:extLst>
                  <a:ext uri="{FF2B5EF4-FFF2-40B4-BE49-F238E27FC236}">
                    <a16:creationId xmlns:a16="http://schemas.microsoft.com/office/drawing/2014/main" id="{627B41D1-450A-E1EA-F825-33DA3F1D029C}"/>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17" name="TextBox 916">
                <a:extLst>
                  <a:ext uri="{FF2B5EF4-FFF2-40B4-BE49-F238E27FC236}">
                    <a16:creationId xmlns:a16="http://schemas.microsoft.com/office/drawing/2014/main" id="{4D084B60-A26D-7A3A-A771-2D74B40B96D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18" name="TextBox 917">
                <a:extLst>
                  <a:ext uri="{FF2B5EF4-FFF2-40B4-BE49-F238E27FC236}">
                    <a16:creationId xmlns:a16="http://schemas.microsoft.com/office/drawing/2014/main" id="{6AB96EAF-E5F1-DCA6-BCEB-51674F905F8C}"/>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19" name="TextBox 918">
                <a:extLst>
                  <a:ext uri="{FF2B5EF4-FFF2-40B4-BE49-F238E27FC236}">
                    <a16:creationId xmlns:a16="http://schemas.microsoft.com/office/drawing/2014/main" id="{C19A743C-3324-CC64-4852-9FADF85B3DA3}"/>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0" name="TextBox 919">
                <a:extLst>
                  <a:ext uri="{FF2B5EF4-FFF2-40B4-BE49-F238E27FC236}">
                    <a16:creationId xmlns:a16="http://schemas.microsoft.com/office/drawing/2014/main" id="{9BF3C3C6-6A3D-CA98-21DF-2A4F7B3F0291}"/>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nvGrpSpPr>
          <p:cNvPr id="921" name="Group 920">
            <a:extLst>
              <a:ext uri="{FF2B5EF4-FFF2-40B4-BE49-F238E27FC236}">
                <a16:creationId xmlns:a16="http://schemas.microsoft.com/office/drawing/2014/main" id="{E2CB7C4E-DBFD-902A-6498-DD208BD36F5A}"/>
              </a:ext>
            </a:extLst>
          </p:cNvPr>
          <p:cNvGrpSpPr/>
          <p:nvPr/>
        </p:nvGrpSpPr>
        <p:grpSpPr>
          <a:xfrm>
            <a:off x="6420759" y="5800435"/>
            <a:ext cx="745710" cy="468117"/>
            <a:chOff x="4451764" y="9317207"/>
            <a:chExt cx="745710" cy="468117"/>
          </a:xfrm>
        </p:grpSpPr>
        <p:pic>
          <p:nvPicPr>
            <p:cNvPr id="922" name="Picture 921" descr="A close-up of a color chart&#10;&#10;Description automatically generated">
              <a:extLst>
                <a:ext uri="{FF2B5EF4-FFF2-40B4-BE49-F238E27FC236}">
                  <a16:creationId xmlns:a16="http://schemas.microsoft.com/office/drawing/2014/main" id="{37AFABFD-A483-546D-C6CD-792ED8CC6A7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923" name="Rectangle 922">
              <a:extLst>
                <a:ext uri="{FF2B5EF4-FFF2-40B4-BE49-F238E27FC236}">
                  <a16:creationId xmlns:a16="http://schemas.microsoft.com/office/drawing/2014/main" id="{BDCEDD29-577C-F643-0028-5B0F2498A684}"/>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24" name="TextBox 923">
              <a:extLst>
                <a:ext uri="{FF2B5EF4-FFF2-40B4-BE49-F238E27FC236}">
                  <a16:creationId xmlns:a16="http://schemas.microsoft.com/office/drawing/2014/main" id="{FFD3067C-E1FA-ED4F-6E4B-0B0129A51761}"/>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25" name="TextBox 924">
              <a:extLst>
                <a:ext uri="{FF2B5EF4-FFF2-40B4-BE49-F238E27FC236}">
                  <a16:creationId xmlns:a16="http://schemas.microsoft.com/office/drawing/2014/main" id="{4F5F5FF9-B0EC-DC4F-DC00-2965DD8A55EA}"/>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26" name="TextBox 925">
              <a:extLst>
                <a:ext uri="{FF2B5EF4-FFF2-40B4-BE49-F238E27FC236}">
                  <a16:creationId xmlns:a16="http://schemas.microsoft.com/office/drawing/2014/main" id="{98374A32-95B5-55E7-ACB7-9F052B0FB77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27" name="TextBox 926">
              <a:extLst>
                <a:ext uri="{FF2B5EF4-FFF2-40B4-BE49-F238E27FC236}">
                  <a16:creationId xmlns:a16="http://schemas.microsoft.com/office/drawing/2014/main" id="{EF3A0D74-7FC4-58C9-FD6E-59A5C3E6B14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8" name="TextBox 927">
              <a:extLst>
                <a:ext uri="{FF2B5EF4-FFF2-40B4-BE49-F238E27FC236}">
                  <a16:creationId xmlns:a16="http://schemas.microsoft.com/office/drawing/2014/main" id="{0F5486C5-202C-A4E9-2BF3-4C2039E3C65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36" name="Group 935">
            <a:extLst>
              <a:ext uri="{FF2B5EF4-FFF2-40B4-BE49-F238E27FC236}">
                <a16:creationId xmlns:a16="http://schemas.microsoft.com/office/drawing/2014/main" id="{700CA66C-1C35-AC53-113F-58389D0EC399}"/>
              </a:ext>
            </a:extLst>
          </p:cNvPr>
          <p:cNvGrpSpPr/>
          <p:nvPr/>
        </p:nvGrpSpPr>
        <p:grpSpPr>
          <a:xfrm>
            <a:off x="6420759" y="6564541"/>
            <a:ext cx="745710" cy="468117"/>
            <a:chOff x="5045489" y="9348957"/>
            <a:chExt cx="745710" cy="468117"/>
          </a:xfrm>
        </p:grpSpPr>
        <p:pic>
          <p:nvPicPr>
            <p:cNvPr id="939" name="Picture 938">
              <a:extLst>
                <a:ext uri="{FF2B5EF4-FFF2-40B4-BE49-F238E27FC236}">
                  <a16:creationId xmlns:a16="http://schemas.microsoft.com/office/drawing/2014/main" id="{3BF48BEA-698D-E4F3-D593-A26737E129CA}"/>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40" name="Group 939">
              <a:extLst>
                <a:ext uri="{FF2B5EF4-FFF2-40B4-BE49-F238E27FC236}">
                  <a16:creationId xmlns:a16="http://schemas.microsoft.com/office/drawing/2014/main" id="{03E735FD-2D84-4224-DA1D-A7BE54020F86}"/>
                </a:ext>
              </a:extLst>
            </p:cNvPr>
            <p:cNvGrpSpPr/>
            <p:nvPr/>
          </p:nvGrpSpPr>
          <p:grpSpPr>
            <a:xfrm>
              <a:off x="5045489" y="9348957"/>
              <a:ext cx="745710" cy="468117"/>
              <a:chOff x="4451764" y="9317207"/>
              <a:chExt cx="745710" cy="468117"/>
            </a:xfrm>
          </p:grpSpPr>
          <p:sp>
            <p:nvSpPr>
              <p:cNvPr id="944" name="Rectangle 943">
                <a:extLst>
                  <a:ext uri="{FF2B5EF4-FFF2-40B4-BE49-F238E27FC236}">
                    <a16:creationId xmlns:a16="http://schemas.microsoft.com/office/drawing/2014/main" id="{DD8E74E7-BF48-AA8F-F591-994A1296230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48" name="TextBox 947">
                <a:extLst>
                  <a:ext uri="{FF2B5EF4-FFF2-40B4-BE49-F238E27FC236}">
                    <a16:creationId xmlns:a16="http://schemas.microsoft.com/office/drawing/2014/main" id="{C2537ADB-9651-7790-91CC-1B5033B9B804}"/>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49" name="TextBox 948">
                <a:extLst>
                  <a:ext uri="{FF2B5EF4-FFF2-40B4-BE49-F238E27FC236}">
                    <a16:creationId xmlns:a16="http://schemas.microsoft.com/office/drawing/2014/main" id="{2D73A5F2-2DB4-CB4D-6088-7B9DB5DE66F1}"/>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50" name="TextBox 949">
                <a:extLst>
                  <a:ext uri="{FF2B5EF4-FFF2-40B4-BE49-F238E27FC236}">
                    <a16:creationId xmlns:a16="http://schemas.microsoft.com/office/drawing/2014/main" id="{AEE37359-66AA-6F5E-6894-8CBFC5B7CCC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52" name="TextBox 951">
                <a:extLst>
                  <a:ext uri="{FF2B5EF4-FFF2-40B4-BE49-F238E27FC236}">
                    <a16:creationId xmlns:a16="http://schemas.microsoft.com/office/drawing/2014/main" id="{3E15F35B-E0E8-BD0E-C08C-79245038A10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54" name="TextBox 953">
                <a:extLst>
                  <a:ext uri="{FF2B5EF4-FFF2-40B4-BE49-F238E27FC236}">
                    <a16:creationId xmlns:a16="http://schemas.microsoft.com/office/drawing/2014/main" id="{3DCDAA5E-E2E6-2DEE-75CB-FB0618899AB5}"/>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2861826"/>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5" name="Group 44">
            <a:extLst>
              <a:ext uri="{FF2B5EF4-FFF2-40B4-BE49-F238E27FC236}">
                <a16:creationId xmlns:a16="http://schemas.microsoft.com/office/drawing/2014/main" id="{D9C6184A-2678-2F75-83E5-EA7BC32A59EF}"/>
              </a:ext>
            </a:extLst>
          </p:cNvPr>
          <p:cNvGrpSpPr/>
          <p:nvPr/>
        </p:nvGrpSpPr>
        <p:grpSpPr>
          <a:xfrm>
            <a:off x="218482" y="716879"/>
            <a:ext cx="2222115" cy="1792432"/>
            <a:chOff x="74701" y="717066"/>
            <a:chExt cx="2839645" cy="204051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6"/>
            <a:srcRect l="6418" t="3180" r="4887" b="9907"/>
            <a:stretch/>
          </p:blipFill>
          <p:spPr>
            <a:xfrm>
              <a:off x="657162" y="863033"/>
              <a:ext cx="1860304" cy="1526397"/>
            </a:xfrm>
            <a:prstGeom prst="rect">
              <a:avLst/>
            </a:prstGeom>
          </p:spPr>
        </p:pic>
        <p:grpSp>
          <p:nvGrpSpPr>
            <p:cNvPr id="915" name="Group 914">
              <a:extLst>
                <a:ext uri="{FF2B5EF4-FFF2-40B4-BE49-F238E27FC236}">
                  <a16:creationId xmlns:a16="http://schemas.microsoft.com/office/drawing/2014/main" id="{91376680-CDB1-F571-F375-3576E4882B81}"/>
                </a:ext>
              </a:extLst>
            </p:cNvPr>
            <p:cNvGrpSpPr/>
            <p:nvPr/>
          </p:nvGrpSpPr>
          <p:grpSpPr>
            <a:xfrm>
              <a:off x="74701" y="717066"/>
              <a:ext cx="2839645" cy="2040510"/>
              <a:chOff x="74701" y="717066"/>
              <a:chExt cx="2839645" cy="2040510"/>
            </a:xfrm>
          </p:grpSpPr>
          <p:sp>
            <p:nvSpPr>
              <p:cNvPr id="795" name="TextBox 794">
                <a:extLst>
                  <a:ext uri="{FF2B5EF4-FFF2-40B4-BE49-F238E27FC236}">
                    <a16:creationId xmlns:a16="http://schemas.microsoft.com/office/drawing/2014/main" id="{398CEB10-070F-58AB-2414-B85A5E40C09B}"/>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4916686"/>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4919075"/>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416455"/>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127682"/>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383628"/>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0"/>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0"/>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373980"/>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grpSp>
        <p:nvGrpSpPr>
          <p:cNvPr id="46" name="Group 45">
            <a:extLst>
              <a:ext uri="{FF2B5EF4-FFF2-40B4-BE49-F238E27FC236}">
                <a16:creationId xmlns:a16="http://schemas.microsoft.com/office/drawing/2014/main" id="{158112AE-17F3-B65F-4045-EA71C5944A32}"/>
              </a:ext>
            </a:extLst>
          </p:cNvPr>
          <p:cNvGrpSpPr/>
          <p:nvPr/>
        </p:nvGrpSpPr>
        <p:grpSpPr>
          <a:xfrm>
            <a:off x="3110161" y="820386"/>
            <a:ext cx="4362875" cy="1790280"/>
            <a:chOff x="3056226" y="1061495"/>
            <a:chExt cx="4737843" cy="1790280"/>
          </a:xfrm>
        </p:grpSpPr>
        <p:grpSp>
          <p:nvGrpSpPr>
            <p:cNvPr id="978" name="Group 977">
              <a:extLst>
                <a:ext uri="{FF2B5EF4-FFF2-40B4-BE49-F238E27FC236}">
                  <a16:creationId xmlns:a16="http://schemas.microsoft.com/office/drawing/2014/main" id="{F7811CB9-4926-837E-67F4-C88FC51979F6}"/>
                </a:ext>
              </a:extLst>
            </p:cNvPr>
            <p:cNvGrpSpPr/>
            <p:nvPr/>
          </p:nvGrpSpPr>
          <p:grpSpPr>
            <a:xfrm>
              <a:off x="7021100" y="1061495"/>
              <a:ext cx="772969" cy="1117042"/>
              <a:chOff x="4501921" y="5779861"/>
              <a:chExt cx="881130" cy="1117042"/>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3980" cy="215444"/>
              </a:xfrm>
              <a:prstGeom prst="rect">
                <a:avLst/>
              </a:prstGeom>
              <a:noFill/>
            </p:spPr>
            <p:txBody>
              <a:bodyPr wrap="none" rtlCol="0">
                <a:spAutoFit/>
              </a:bodyPr>
              <a:lstStyle/>
              <a:p>
                <a:r>
                  <a:rPr lang="en-US" sz="8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73138" cy="215444"/>
              </a:xfrm>
              <a:prstGeom prst="rect">
                <a:avLst/>
              </a:prstGeom>
              <a:noFill/>
            </p:spPr>
            <p:txBody>
              <a:bodyPr wrap="none" rtlCol="0">
                <a:spAutoFit/>
              </a:bodyPr>
              <a:lstStyle/>
              <a:p>
                <a:r>
                  <a:rPr lang="en-US" sz="8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497394" cy="215444"/>
              </a:xfrm>
              <a:prstGeom prst="rect">
                <a:avLst/>
              </a:prstGeom>
              <a:noFill/>
            </p:spPr>
            <p:txBody>
              <a:bodyPr wrap="none" rtlCol="0">
                <a:spAutoFit/>
              </a:bodyPr>
              <a:lstStyle/>
              <a:p>
                <a:r>
                  <a:rPr lang="en-US" sz="8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78800" cy="215444"/>
              </a:xfrm>
              <a:prstGeom prst="rect">
                <a:avLst/>
              </a:prstGeom>
              <a:noFill/>
            </p:spPr>
            <p:txBody>
              <a:bodyPr wrap="none" rtlCol="0">
                <a:spAutoFit/>
              </a:bodyPr>
              <a:lstStyle/>
              <a:p>
                <a:r>
                  <a:rPr lang="en-US" sz="8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51711" cy="215444"/>
              </a:xfrm>
              <a:prstGeom prst="rect">
                <a:avLst/>
              </a:prstGeom>
              <a:noFill/>
            </p:spPr>
            <p:txBody>
              <a:bodyPr wrap="none" rtlCol="0">
                <a:spAutoFit/>
              </a:bodyPr>
              <a:lstStyle/>
              <a:p>
                <a:r>
                  <a:rPr lang="en-US" sz="800" dirty="0"/>
                  <a:t>Treg</a:t>
                </a:r>
              </a:p>
            </p:txBody>
          </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1"/>
            <a:srcRect l="2675" t="11357" r="46588" b="13706"/>
            <a:stretch/>
          </p:blipFill>
          <p:spPr>
            <a:xfrm rot="16200000">
              <a:off x="4555914" y="-363244"/>
              <a:ext cx="1071048" cy="3969642"/>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564972" y="574870"/>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b="1" i="1" dirty="0">
                  <a:solidFill>
                    <a:schemeClr val="tx1"/>
                  </a:solidFill>
                </a:rPr>
                <a:t>ADAMTSL4</a:t>
              </a:r>
            </a:p>
            <a:p>
              <a:pPr algn="r"/>
              <a:r>
                <a:rPr lang="en-US" sz="800" i="1" dirty="0">
                  <a:solidFill>
                    <a:schemeClr val="tx1"/>
                  </a:solidFill>
                </a:rPr>
                <a:t>TGFB1</a:t>
              </a:r>
            </a:p>
            <a:p>
              <a:pPr algn="r"/>
              <a:r>
                <a:rPr lang="en-US" sz="800" b="1"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b="1"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2"/>
          <a:srcRect l="775" t="-231" r="671" b="27310"/>
          <a:stretch/>
        </p:blipFill>
        <p:spPr>
          <a:xfrm>
            <a:off x="514746" y="3218087"/>
            <a:ext cx="4326785" cy="1154080"/>
          </a:xfrm>
          <a:prstGeom prst="rect">
            <a:avLst/>
          </a:prstGeom>
        </p:spPr>
      </p:pic>
      <p:grpSp>
        <p:nvGrpSpPr>
          <p:cNvPr id="2" name="Group 1">
            <a:extLst>
              <a:ext uri="{FF2B5EF4-FFF2-40B4-BE49-F238E27FC236}">
                <a16:creationId xmlns:a16="http://schemas.microsoft.com/office/drawing/2014/main" id="{33E1737E-B428-8CE2-5768-DA9A2E008640}"/>
              </a:ext>
            </a:extLst>
          </p:cNvPr>
          <p:cNvGrpSpPr/>
          <p:nvPr/>
        </p:nvGrpSpPr>
        <p:grpSpPr>
          <a:xfrm>
            <a:off x="4365296" y="7977422"/>
            <a:ext cx="769438" cy="1070263"/>
            <a:chOff x="6548902" y="3919623"/>
            <a:chExt cx="769438" cy="1070263"/>
          </a:xfrm>
        </p:grpSpPr>
        <p:sp>
          <p:nvSpPr>
            <p:cNvPr id="4" name="Google Shape;354;p2">
              <a:extLst>
                <a:ext uri="{FF2B5EF4-FFF2-40B4-BE49-F238E27FC236}">
                  <a16:creationId xmlns:a16="http://schemas.microsoft.com/office/drawing/2014/main" id="{3A5A0C00-7096-B044-A554-7B7049191412}"/>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355;p2">
              <a:extLst>
                <a:ext uri="{FF2B5EF4-FFF2-40B4-BE49-F238E27FC236}">
                  <a16:creationId xmlns:a16="http://schemas.microsoft.com/office/drawing/2014/main" id="{E51A7563-DD1F-642B-307C-669A6A29B22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356;p2">
              <a:extLst>
                <a:ext uri="{FF2B5EF4-FFF2-40B4-BE49-F238E27FC236}">
                  <a16:creationId xmlns:a16="http://schemas.microsoft.com/office/drawing/2014/main" id="{8547FAF6-9D52-5B0C-5EEF-69C992978911}"/>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57;p2">
              <a:extLst>
                <a:ext uri="{FF2B5EF4-FFF2-40B4-BE49-F238E27FC236}">
                  <a16:creationId xmlns:a16="http://schemas.microsoft.com/office/drawing/2014/main" id="{A7A6478A-4860-883F-3AE3-C7E8BB65337D}"/>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358;p2">
              <a:extLst>
                <a:ext uri="{FF2B5EF4-FFF2-40B4-BE49-F238E27FC236}">
                  <a16:creationId xmlns:a16="http://schemas.microsoft.com/office/drawing/2014/main" id="{0BF03ECA-F5CB-3F2F-C5C9-7C1E1F090768}"/>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2" name="Google Shape;359;p2">
              <a:extLst>
                <a:ext uri="{FF2B5EF4-FFF2-40B4-BE49-F238E27FC236}">
                  <a16:creationId xmlns:a16="http://schemas.microsoft.com/office/drawing/2014/main" id="{6970BDB8-FE9A-0945-1419-9543606E95B6}"/>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23" name="Group 22">
            <a:extLst>
              <a:ext uri="{FF2B5EF4-FFF2-40B4-BE49-F238E27FC236}">
                <a16:creationId xmlns:a16="http://schemas.microsoft.com/office/drawing/2014/main" id="{09CA623B-8162-AC2F-2BBF-7B9200B1973B}"/>
              </a:ext>
            </a:extLst>
          </p:cNvPr>
          <p:cNvGrpSpPr/>
          <p:nvPr/>
        </p:nvGrpSpPr>
        <p:grpSpPr>
          <a:xfrm>
            <a:off x="5668508" y="3385898"/>
            <a:ext cx="782321" cy="789720"/>
            <a:chOff x="6336010" y="4594979"/>
            <a:chExt cx="1269285" cy="1935151"/>
          </a:xfrm>
        </p:grpSpPr>
        <p:sp>
          <p:nvSpPr>
            <p:cNvPr id="29" name="Google Shape;394;p2">
              <a:extLst>
                <a:ext uri="{FF2B5EF4-FFF2-40B4-BE49-F238E27FC236}">
                  <a16:creationId xmlns:a16="http://schemas.microsoft.com/office/drawing/2014/main" id="{3D9D3B8F-A818-2551-BBC9-45D7D8F5CDC5}"/>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95;p2">
              <a:extLst>
                <a:ext uri="{FF2B5EF4-FFF2-40B4-BE49-F238E27FC236}">
                  <a16:creationId xmlns:a16="http://schemas.microsoft.com/office/drawing/2014/main" id="{78C943B4-D130-4015-852E-692DBE61325F}"/>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 name="Google Shape;396;p2">
              <a:extLst>
                <a:ext uri="{FF2B5EF4-FFF2-40B4-BE49-F238E27FC236}">
                  <a16:creationId xmlns:a16="http://schemas.microsoft.com/office/drawing/2014/main" id="{EA6AEFCF-53BD-2419-82EC-782A366DFC1A}"/>
                </a:ext>
              </a:extLst>
            </p:cNvPr>
            <p:cNvSpPr txBox="1"/>
            <p:nvPr/>
          </p:nvSpPr>
          <p:spPr>
            <a:xfrm>
              <a:off x="6336010" y="4594979"/>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397;p2">
              <a:extLst>
                <a:ext uri="{FF2B5EF4-FFF2-40B4-BE49-F238E27FC236}">
                  <a16:creationId xmlns:a16="http://schemas.microsoft.com/office/drawing/2014/main" id="{703AD287-4223-FD8A-5C2F-6A0046ABDFC7}"/>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2" name="Google Shape;398;p2">
              <a:extLst>
                <a:ext uri="{FF2B5EF4-FFF2-40B4-BE49-F238E27FC236}">
                  <a16:creationId xmlns:a16="http://schemas.microsoft.com/office/drawing/2014/main" id="{DF5BB1E3-C756-C4FF-C169-4170EE689FD0}"/>
                </a:ext>
              </a:extLst>
            </p:cNvPr>
            <p:cNvPicPr preferRelativeResize="0"/>
            <p:nvPr/>
          </p:nvPicPr>
          <p:blipFill rotWithShape="1">
            <a:blip r:embed="rId4">
              <a:alphaModFix/>
            </a:blip>
            <a:srcRect/>
            <a:stretch/>
          </p:blipFill>
          <p:spPr>
            <a:xfrm>
              <a:off x="6706421" y="5306018"/>
              <a:ext cx="122111" cy="1182596"/>
            </a:xfrm>
            <a:prstGeom prst="rect">
              <a:avLst/>
            </a:prstGeom>
            <a:noFill/>
            <a:ln>
              <a:noFill/>
            </a:ln>
          </p:spPr>
        </p:pic>
        <p:sp>
          <p:nvSpPr>
            <p:cNvPr id="44" name="Google Shape;397;p2">
              <a:extLst>
                <a:ext uri="{FF2B5EF4-FFF2-40B4-BE49-F238E27FC236}">
                  <a16:creationId xmlns:a16="http://schemas.microsoft.com/office/drawing/2014/main" id="{510806D1-C8B9-D79B-BC99-42F7DEECEE7C}"/>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 name="Group 46">
            <a:extLst>
              <a:ext uri="{FF2B5EF4-FFF2-40B4-BE49-F238E27FC236}">
                <a16:creationId xmlns:a16="http://schemas.microsoft.com/office/drawing/2014/main" id="{D506C3CC-53D3-8CE4-1C3E-6D02A895AA11}"/>
              </a:ext>
            </a:extLst>
          </p:cNvPr>
          <p:cNvGrpSpPr/>
          <p:nvPr/>
        </p:nvGrpSpPr>
        <p:grpSpPr>
          <a:xfrm>
            <a:off x="6672336" y="1962422"/>
            <a:ext cx="1169116" cy="498089"/>
            <a:chOff x="6255304" y="4587470"/>
            <a:chExt cx="1896845" cy="2088071"/>
          </a:xfrm>
        </p:grpSpPr>
        <p:sp>
          <p:nvSpPr>
            <p:cNvPr id="49" name="Google Shape;395;p2">
              <a:extLst>
                <a:ext uri="{FF2B5EF4-FFF2-40B4-BE49-F238E27FC236}">
                  <a16:creationId xmlns:a16="http://schemas.microsoft.com/office/drawing/2014/main" id="{16634C4A-0382-B507-60EC-DBD82BAD7E02}"/>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Google Shape;396;p2">
              <a:extLst>
                <a:ext uri="{FF2B5EF4-FFF2-40B4-BE49-F238E27FC236}">
                  <a16:creationId xmlns:a16="http://schemas.microsoft.com/office/drawing/2014/main" id="{46D26A44-03BB-A2C6-CDED-F0212552C161}"/>
                </a:ext>
              </a:extLst>
            </p:cNvPr>
            <p:cNvSpPr txBox="1"/>
            <p:nvPr/>
          </p:nvSpPr>
          <p:spPr>
            <a:xfrm>
              <a:off x="6255304" y="4587470"/>
              <a:ext cx="1896845" cy="7094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 name="Google Shape;397;p2">
              <a:extLst>
                <a:ext uri="{FF2B5EF4-FFF2-40B4-BE49-F238E27FC236}">
                  <a16:creationId xmlns:a16="http://schemas.microsoft.com/office/drawing/2014/main" id="{5501E321-7AF0-D36B-A388-4E133DE53436}"/>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1" name="Google Shape;398;p2">
              <a:extLst>
                <a:ext uri="{FF2B5EF4-FFF2-40B4-BE49-F238E27FC236}">
                  <a16:creationId xmlns:a16="http://schemas.microsoft.com/office/drawing/2014/main" id="{DAC30B24-A208-6B6D-CCD0-6C06FEA47884}"/>
                </a:ext>
              </a:extLst>
            </p:cNvPr>
            <p:cNvPicPr preferRelativeResize="0"/>
            <p:nvPr/>
          </p:nvPicPr>
          <p:blipFill rotWithShape="1">
            <a:blip r:embed="rId4">
              <a:alphaModFix/>
            </a:blip>
            <a:srcRect/>
            <a:stretch/>
          </p:blipFill>
          <p:spPr>
            <a:xfrm>
              <a:off x="6716724" y="5412501"/>
              <a:ext cx="122111" cy="1182597"/>
            </a:xfrm>
            <a:prstGeom prst="rect">
              <a:avLst/>
            </a:prstGeom>
            <a:noFill/>
            <a:ln>
              <a:noFill/>
            </a:ln>
          </p:spPr>
        </p:pic>
        <p:sp>
          <p:nvSpPr>
            <p:cNvPr id="62" name="Google Shape;397;p2">
              <a:extLst>
                <a:ext uri="{FF2B5EF4-FFF2-40B4-BE49-F238E27FC236}">
                  <a16:creationId xmlns:a16="http://schemas.microsoft.com/office/drawing/2014/main" id="{FA750BDE-BAC3-DF67-6AB2-F6060CA12D96}"/>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5"/>
          <a:srcRect l="46716" t="23755" r="18102" b="17418"/>
          <a:stretch/>
        </p:blipFill>
        <p:spPr>
          <a:xfrm>
            <a:off x="3017732" y="7808124"/>
            <a:ext cx="1675485" cy="1821937"/>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6"/>
          <a:srcRect t="1736" r="17939" b="95856"/>
          <a:stretch/>
        </p:blipFill>
        <p:spPr>
          <a:xfrm>
            <a:off x="452964" y="807873"/>
            <a:ext cx="3815781" cy="96690"/>
          </a:xfrm>
          <a:prstGeom prst="rect">
            <a:avLst/>
          </a:prstGeom>
        </p:spPr>
      </p:pic>
      <p:grpSp>
        <p:nvGrpSpPr>
          <p:cNvPr id="353" name="Google Shape;353;p2"/>
          <p:cNvGrpSpPr/>
          <p:nvPr/>
        </p:nvGrpSpPr>
        <p:grpSpPr>
          <a:xfrm>
            <a:off x="2281299" y="4482764"/>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7">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58059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57307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64508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65236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606081"/>
            <a:ext cx="793769" cy="215444"/>
          </a:xfrm>
          <a:prstGeom prst="rect">
            <a:avLst/>
          </a:prstGeom>
          <a:noFill/>
        </p:spPr>
        <p:txBody>
          <a:bodyPr wrap="square">
            <a:spAutoFit/>
          </a:bodyPr>
          <a:lstStyle/>
          <a:p>
            <a:r>
              <a:rPr lang="en-US" sz="800" dirty="0"/>
              <a:t>Cluster 2 </a:t>
            </a: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8">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9"/>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10"/>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5"/>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3"/>
          <a:srcRect l="7877" t="2103" r="1929" b="11029"/>
          <a:stretch/>
        </p:blipFill>
        <p:spPr>
          <a:xfrm>
            <a:off x="812741" y="2577372"/>
            <a:ext cx="1913657" cy="1920240"/>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1582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1543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1446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1407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229375" y="75105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5105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2882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2882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4"/>
          <a:srcRect r="30437" b="22162"/>
          <a:stretch/>
        </p:blipFill>
        <p:spPr>
          <a:xfrm>
            <a:off x="-6100342" y="6180010"/>
            <a:ext cx="5406757" cy="1386840"/>
          </a:xfrm>
          <a:prstGeom prst="rect">
            <a:avLst/>
          </a:prstGeom>
        </p:spPr>
      </p:pic>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7" name="Group 466">
            <a:extLst>
              <a:ext uri="{FF2B5EF4-FFF2-40B4-BE49-F238E27FC236}">
                <a16:creationId xmlns:a16="http://schemas.microsoft.com/office/drawing/2014/main" id="{A36A1130-09E3-557D-A490-7AFEA28B4589}"/>
              </a:ext>
            </a:extLst>
          </p:cNvPr>
          <p:cNvGrpSpPr/>
          <p:nvPr/>
        </p:nvGrpSpPr>
        <p:grpSpPr>
          <a:xfrm>
            <a:off x="6358539" y="3217743"/>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997934" y="2300786"/>
            <a:ext cx="2511584" cy="3006446"/>
            <a:chOff x="4744650" y="2348201"/>
            <a:chExt cx="2426528"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8361" y="2548993"/>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5880" y="455568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2631858"/>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64308" y="378618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nvGrpSpPr>
          <p:cNvPr id="28" name="Group 27">
            <a:extLst>
              <a:ext uri="{FF2B5EF4-FFF2-40B4-BE49-F238E27FC236}">
                <a16:creationId xmlns:a16="http://schemas.microsoft.com/office/drawing/2014/main" id="{8FE799F7-890C-6903-83B3-C8B4A0764DC3}"/>
              </a:ext>
            </a:extLst>
          </p:cNvPr>
          <p:cNvGrpSpPr/>
          <p:nvPr/>
        </p:nvGrpSpPr>
        <p:grpSpPr>
          <a:xfrm>
            <a:off x="307578" y="502468"/>
            <a:ext cx="7236309" cy="1438466"/>
            <a:chOff x="472468" y="502468"/>
            <a:chExt cx="7236309" cy="1438466"/>
          </a:xfrm>
        </p:grpSpPr>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9"/>
            <a:srcRect l="9167" t="20208" r="14035" b="6840"/>
            <a:stretch/>
          </p:blipFill>
          <p:spPr>
            <a:xfrm>
              <a:off x="547967" y="780111"/>
              <a:ext cx="6281113" cy="1045323"/>
            </a:xfrm>
            <a:prstGeom prst="rect">
              <a:avLst/>
            </a:prstGeom>
          </p:spPr>
        </p:pic>
        <p:sp>
          <p:nvSpPr>
            <p:cNvPr id="494" name="Google Shape;494;p3"/>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472468"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655223"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CB704726-F074-8C99-3267-1FA7737CB16C}"/>
                </a:ext>
              </a:extLst>
            </p:cNvPr>
            <p:cNvGrpSpPr>
              <a:grpSpLocks noChangeAspect="1"/>
            </p:cNvGrpSpPr>
            <p:nvPr/>
          </p:nvGrpSpPr>
          <p:grpSpPr>
            <a:xfrm>
              <a:off x="6774601" y="871442"/>
              <a:ext cx="934176" cy="628677"/>
              <a:chOff x="2009337" y="1871507"/>
              <a:chExt cx="2169006" cy="628677"/>
            </a:xfrm>
          </p:grpSpPr>
          <p:grpSp>
            <p:nvGrpSpPr>
              <p:cNvPr id="389" name="Group 388">
                <a:extLst>
                  <a:ext uri="{FF2B5EF4-FFF2-40B4-BE49-F238E27FC236}">
                    <a16:creationId xmlns:a16="http://schemas.microsoft.com/office/drawing/2014/main" id="{989276C2-B569-E3F5-BF14-CEB3CFEF2FC7}"/>
                  </a:ext>
                </a:extLst>
              </p:cNvPr>
              <p:cNvGrpSpPr>
                <a:grpSpLocks noChangeAspect="1"/>
              </p:cNvGrpSpPr>
              <p:nvPr/>
            </p:nvGrpSpPr>
            <p:grpSpPr>
              <a:xfrm>
                <a:off x="2009337" y="1871507"/>
                <a:ext cx="2169006" cy="628677"/>
                <a:chOff x="5366931" y="2079384"/>
                <a:chExt cx="2169006" cy="628677"/>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9"/>
              <a:srcRect l="86657" t="26589" r="11675" b="3423"/>
              <a:stretch/>
            </p:blipFill>
            <p:spPr>
              <a:xfrm rot="5400000">
                <a:off x="3065505" y="1522655"/>
                <a:ext cx="107289" cy="1395536"/>
              </a:xfrm>
              <a:prstGeom prst="rect">
                <a:avLst/>
              </a:prstGeom>
            </p:spPr>
          </p:pic>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29185"/>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10"/>
            <a:srcRect r="52808" b="1923"/>
            <a:stretch/>
          </p:blipFill>
          <p:spPr>
            <a:xfrm rot="5400000">
              <a:off x="3335271" y="1355781"/>
              <a:ext cx="256887" cy="1793635"/>
            </a:xfrm>
            <a:prstGeom prst="rect">
              <a:avLst/>
            </a:prstGeom>
          </p:spPr>
        </p:pic>
      </p:grpSp>
      <p:grpSp>
        <p:nvGrpSpPr>
          <p:cNvPr id="536" name="Group 535">
            <a:extLst>
              <a:ext uri="{FF2B5EF4-FFF2-40B4-BE49-F238E27FC236}">
                <a16:creationId xmlns:a16="http://schemas.microsoft.com/office/drawing/2014/main" id="{E7B7F260-F200-AA56-90BE-998DF4EBA199}"/>
              </a:ext>
            </a:extLst>
          </p:cNvPr>
          <p:cNvGrpSpPr/>
          <p:nvPr/>
        </p:nvGrpSpPr>
        <p:grpSpPr>
          <a:xfrm>
            <a:off x="531719" y="7743212"/>
            <a:ext cx="5918193" cy="1898341"/>
            <a:chOff x="531719" y="7743212"/>
            <a:chExt cx="5918193" cy="1898341"/>
          </a:xfrm>
        </p:grpSpPr>
        <p:sp>
          <p:nvSpPr>
            <p:cNvPr id="445" name="Google Shape;445;p3"/>
            <p:cNvSpPr txBox="1"/>
            <p:nvPr/>
          </p:nvSpPr>
          <p:spPr>
            <a:xfrm>
              <a:off x="796764" y="7749879"/>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818853" y="7743212"/>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942349" y="8137891"/>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531719" y="9261361"/>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1"/>
            <a:srcRect l="13497" t="1248" r="31457" b="26028"/>
            <a:stretch/>
          </p:blipFill>
          <p:spPr>
            <a:xfrm>
              <a:off x="578218" y="7947856"/>
              <a:ext cx="4416913" cy="1371600"/>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772922" y="8164022"/>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1"/>
              <a:srcRect l="78668" t="1248" r="17980" b="3484"/>
              <a:stretch/>
            </p:blipFill>
            <p:spPr>
              <a:xfrm>
                <a:off x="5918559" y="8110748"/>
                <a:ext cx="153478" cy="1371601"/>
              </a:xfrm>
              <a:prstGeom prst="rect">
                <a:avLst/>
              </a:prstGeom>
            </p:spPr>
          </p:pic>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162166" y="7245425"/>
                <a:ext cx="1116689" cy="369332"/>
              </a:xfrm>
              <a:prstGeom prst="rect">
                <a:avLst/>
              </a:prstGeom>
              <a:noFill/>
            </p:spPr>
            <p:txBody>
              <a:bodyPr wrap="square" rtlCol="0">
                <a:spAutoFit/>
              </a:bodyPr>
              <a:lstStyle/>
              <a:p>
                <a:pPr algn="ctr"/>
                <a:r>
                  <a:rPr lang="en-US" sz="900" dirty="0" err="1"/>
                  <a:t>Abosolute</a:t>
                </a:r>
                <a:r>
                  <a:rPr lang="en-US" sz="900" dirty="0"/>
                  <a:t>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44029" y="7253533"/>
                <a:ext cx="1157568"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094AD24E-18EE-8C82-A411-33748BEF0FA1}"/>
              </a:ext>
            </a:extLst>
          </p:cNvPr>
          <p:cNvGrpSpPr/>
          <p:nvPr/>
        </p:nvGrpSpPr>
        <p:grpSpPr>
          <a:xfrm>
            <a:off x="4329492" y="9410385"/>
            <a:ext cx="745710" cy="468117"/>
            <a:chOff x="4451764" y="9317207"/>
            <a:chExt cx="745710" cy="468117"/>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6"/>
            <a:srcRect l="81516" t="2226" r="12650" b="48668"/>
            <a:stretch/>
          </p:blipFill>
          <p:spPr>
            <a:xfrm rot="5400000">
              <a:off x="4771953" y="9377075"/>
              <a:ext cx="94703" cy="412465"/>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97" name="TextBox 696">
              <a:extLst>
                <a:ext uri="{FF2B5EF4-FFF2-40B4-BE49-F238E27FC236}">
                  <a16:creationId xmlns:a16="http://schemas.microsoft.com/office/drawing/2014/main" id="{8B2CB04F-F023-BB2E-202A-166910C14158}"/>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671" name="Group 670">
            <a:extLst>
              <a:ext uri="{FF2B5EF4-FFF2-40B4-BE49-F238E27FC236}">
                <a16:creationId xmlns:a16="http://schemas.microsoft.com/office/drawing/2014/main" id="{249B8E18-86E8-3AFC-E2DA-DFEF9E31CEE2}"/>
              </a:ext>
            </a:extLst>
          </p:cNvPr>
          <p:cNvGrpSpPr>
            <a:grpSpLocks noChangeAspect="1"/>
          </p:cNvGrpSpPr>
          <p:nvPr/>
        </p:nvGrpSpPr>
        <p:grpSpPr>
          <a:xfrm>
            <a:off x="4163637" y="7653773"/>
            <a:ext cx="3608763" cy="1828800"/>
            <a:chOff x="4216025" y="7605640"/>
            <a:chExt cx="3423386" cy="1734857"/>
          </a:xfrm>
        </p:grpSpPr>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7"/>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8"/>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7"/>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3" name="Group 2">
              <a:extLst>
                <a:ext uri="{FF2B5EF4-FFF2-40B4-BE49-F238E27FC236}">
                  <a16:creationId xmlns:a16="http://schemas.microsoft.com/office/drawing/2014/main" id="{69EAA5F9-DD8D-9832-5F25-4E816B0E49B7}"/>
                </a:ext>
              </a:extLst>
            </p:cNvPr>
            <p:cNvGrpSpPr/>
            <p:nvPr/>
          </p:nvGrpSpPr>
          <p:grpSpPr>
            <a:xfrm>
              <a:off x="4392615" y="9034974"/>
              <a:ext cx="2678187" cy="305523"/>
              <a:chOff x="4392615" y="9034974"/>
              <a:chExt cx="2678187" cy="305523"/>
            </a:xfrm>
          </p:grpSpPr>
          <p:sp>
            <p:nvSpPr>
              <p:cNvPr id="575" name="TextBox 574">
                <a:extLst>
                  <a:ext uri="{FF2B5EF4-FFF2-40B4-BE49-F238E27FC236}">
                    <a16:creationId xmlns:a16="http://schemas.microsoft.com/office/drawing/2014/main" id="{66A42B32-C531-2C56-AAF2-6BC546D4585A}"/>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grpSp>
        <p:nvGrpSpPr>
          <p:cNvPr id="634" name="Group 633">
            <a:extLst>
              <a:ext uri="{FF2B5EF4-FFF2-40B4-BE49-F238E27FC236}">
                <a16:creationId xmlns:a16="http://schemas.microsoft.com/office/drawing/2014/main" id="{4DBC901D-A82D-4BB8-1228-40C53CB76F1A}"/>
              </a:ext>
            </a:extLst>
          </p:cNvPr>
          <p:cNvGrpSpPr/>
          <p:nvPr/>
        </p:nvGrpSpPr>
        <p:grpSpPr>
          <a:xfrm>
            <a:off x="5086524" y="9410386"/>
            <a:ext cx="745710" cy="468117"/>
            <a:chOff x="5045489" y="9348957"/>
            <a:chExt cx="745710" cy="468117"/>
          </a:xfrm>
        </p:grpSpPr>
        <p:pic>
          <p:nvPicPr>
            <p:cNvPr id="625" name="Picture 624">
              <a:extLst>
                <a:ext uri="{FF2B5EF4-FFF2-40B4-BE49-F238E27FC236}">
                  <a16:creationId xmlns:a16="http://schemas.microsoft.com/office/drawing/2014/main" id="{B8929EBB-6375-E5D0-FD7B-EFCC3BA93472}"/>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522" name="Group 521">
              <a:extLst>
                <a:ext uri="{FF2B5EF4-FFF2-40B4-BE49-F238E27FC236}">
                  <a16:creationId xmlns:a16="http://schemas.microsoft.com/office/drawing/2014/main" id="{51E3A606-5E96-63AA-8A39-B5C4E8C03658}"/>
                </a:ext>
              </a:extLst>
            </p:cNvPr>
            <p:cNvGrpSpPr/>
            <p:nvPr/>
          </p:nvGrpSpPr>
          <p:grpSpPr>
            <a:xfrm>
              <a:off x="5045489" y="9348957"/>
              <a:ext cx="745710" cy="468117"/>
              <a:chOff x="4451764" y="9317207"/>
              <a:chExt cx="745710" cy="468117"/>
            </a:xfrm>
          </p:grpSpPr>
          <p:sp>
            <p:nvSpPr>
              <p:cNvPr id="525" name="Rectangle 524">
                <a:extLst>
                  <a:ext uri="{FF2B5EF4-FFF2-40B4-BE49-F238E27FC236}">
                    <a16:creationId xmlns:a16="http://schemas.microsoft.com/office/drawing/2014/main" id="{DA3631E0-2F29-0628-7B74-A41065585D4B}"/>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0" name="TextBox 609">
                <a:extLst>
                  <a:ext uri="{FF2B5EF4-FFF2-40B4-BE49-F238E27FC236}">
                    <a16:creationId xmlns:a16="http://schemas.microsoft.com/office/drawing/2014/main" id="{1E1CFFBD-8E22-BDBD-A52A-28F6217EBBEA}"/>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611" name="TextBox 610">
                <a:extLst>
                  <a:ext uri="{FF2B5EF4-FFF2-40B4-BE49-F238E27FC236}">
                    <a16:creationId xmlns:a16="http://schemas.microsoft.com/office/drawing/2014/main" id="{DA1873E6-4D9F-4DED-ABB8-2FE026F7B05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12" name="TextBox 611">
                <a:extLst>
                  <a:ext uri="{FF2B5EF4-FFF2-40B4-BE49-F238E27FC236}">
                    <a16:creationId xmlns:a16="http://schemas.microsoft.com/office/drawing/2014/main" id="{13AA1F92-47D2-B831-919B-EF68B8B87D76}"/>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615" name="TextBox 614">
                <a:extLst>
                  <a:ext uri="{FF2B5EF4-FFF2-40B4-BE49-F238E27FC236}">
                    <a16:creationId xmlns:a16="http://schemas.microsoft.com/office/drawing/2014/main" id="{FF0C0369-0F1F-C5D7-EC02-DCC7D481729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616" name="TextBox 615">
                <a:extLst>
                  <a:ext uri="{FF2B5EF4-FFF2-40B4-BE49-F238E27FC236}">
                    <a16:creationId xmlns:a16="http://schemas.microsoft.com/office/drawing/2014/main" id="{C7254852-5B04-FBC9-FCDF-73E1848EE7B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43484" y="7493041"/>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3"/>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3"/>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14"/>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57" name="Google Shape;527;p4">
            <a:extLst>
              <a:ext uri="{FF2B5EF4-FFF2-40B4-BE49-F238E27FC236}">
                <a16:creationId xmlns:a16="http://schemas.microsoft.com/office/drawing/2014/main" id="{BA2EDD26-7196-2C15-0B99-ED6B76FB4AAF}"/>
              </a:ext>
            </a:extLst>
          </p:cNvPr>
          <p:cNvSpPr/>
          <p:nvPr/>
        </p:nvSpPr>
        <p:spPr>
          <a:xfrm>
            <a:off x="121783" y="4692298"/>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17881" y="4691492"/>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62" name="Group 561">
            <a:extLst>
              <a:ext uri="{FF2B5EF4-FFF2-40B4-BE49-F238E27FC236}">
                <a16:creationId xmlns:a16="http://schemas.microsoft.com/office/drawing/2014/main" id="{EF3C837E-AE24-ADCF-B13F-64027B39112D}"/>
              </a:ext>
            </a:extLst>
          </p:cNvPr>
          <p:cNvGrpSpPr/>
          <p:nvPr/>
        </p:nvGrpSpPr>
        <p:grpSpPr>
          <a:xfrm>
            <a:off x="39671" y="5727293"/>
            <a:ext cx="782321" cy="762282"/>
            <a:chOff x="6261255" y="4662214"/>
            <a:chExt cx="1269285" cy="1867916"/>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a:off x="6261255" y="4662214"/>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5">
              <a:alphaModFix/>
            </a:blip>
            <a:srcRect/>
            <a:stretch/>
          </p:blipFill>
          <p:spPr>
            <a:xfrm>
              <a:off x="6706421" y="5306018"/>
              <a:ext cx="122111"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2895297" y="4886541"/>
            <a:ext cx="481222"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103347" y="4882455"/>
            <a:ext cx="858509"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3914713" y="5190531"/>
            <a:ext cx="545699" cy="2334485"/>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p:txBody>
      </p:sp>
      <p:sp>
        <p:nvSpPr>
          <p:cNvPr id="523" name="Google Shape;527;p4">
            <a:extLst>
              <a:ext uri="{FF2B5EF4-FFF2-40B4-BE49-F238E27FC236}">
                <a16:creationId xmlns:a16="http://schemas.microsoft.com/office/drawing/2014/main" id="{99748A4A-F4FB-3DC1-CDBA-52B64C2F9804}"/>
              </a:ext>
            </a:extLst>
          </p:cNvPr>
          <p:cNvSpPr/>
          <p:nvPr/>
        </p:nvSpPr>
        <p:spPr>
          <a:xfrm>
            <a:off x="4989716" y="4696711"/>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39605" y="4691492"/>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55974" y="4937673"/>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16"/>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26649" y="5124475"/>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01906" y="5124475"/>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73982" y="5124474"/>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65792" y="6270623"/>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01906" y="6270622"/>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04210" y="6270621"/>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53519" y="7236793"/>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7"/>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14"/>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8"/>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9"/>
          <a:srcRect l="3095" t="6448" r="1335" b="17866"/>
          <a:stretch/>
        </p:blipFill>
        <p:spPr>
          <a:xfrm>
            <a:off x="676847" y="726464"/>
            <a:ext cx="4205186" cy="1027691"/>
          </a:xfrm>
          <a:prstGeom prst="rect">
            <a:avLst/>
          </a:prstGeom>
        </p:spPr>
      </p:pic>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20"/>
          <a:srcRect l="916" t="1959" r="22585" b="11946"/>
          <a:stretch/>
        </p:blipFill>
        <p:spPr>
          <a:xfrm>
            <a:off x="725308" y="5130463"/>
            <a:ext cx="3234267" cy="2257778"/>
          </a:xfrm>
          <a:prstGeom prst="rect">
            <a:avLst/>
          </a:prstGeom>
        </p:spPr>
      </p:pic>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blue and orange pixelated squares&#10;&#10;Description automatically generated with medium confidence">
            <a:extLst>
              <a:ext uri="{FF2B5EF4-FFF2-40B4-BE49-F238E27FC236}">
                <a16:creationId xmlns:a16="http://schemas.microsoft.com/office/drawing/2014/main" id="{784FB279-68FB-3592-FAAB-0B7E2E3D640B}"/>
              </a:ext>
            </a:extLst>
          </p:cNvPr>
          <p:cNvPicPr>
            <a:picLocks noChangeAspect="1"/>
          </p:cNvPicPr>
          <p:nvPr/>
        </p:nvPicPr>
        <p:blipFill>
          <a:blip r:embed="rId3"/>
          <a:srcRect l="658" r="8950"/>
          <a:stretch/>
        </p:blipFill>
        <p:spPr>
          <a:xfrm>
            <a:off x="8061666" y="4795584"/>
            <a:ext cx="3840480" cy="2207400"/>
          </a:xfrm>
          <a:prstGeom prst="rect">
            <a:avLst/>
          </a:prstGeom>
        </p:spPr>
      </p:pic>
      <p:sp>
        <p:nvSpPr>
          <p:cNvPr id="4" name="Google Shape;526;p4">
            <a:extLst>
              <a:ext uri="{FF2B5EF4-FFF2-40B4-BE49-F238E27FC236}">
                <a16:creationId xmlns:a16="http://schemas.microsoft.com/office/drawing/2014/main" id="{34215275-81A8-64DA-10AF-EFA31BD5CF76}"/>
              </a:ext>
            </a:extLst>
          </p:cNvPr>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6  Comparison with AMP study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Picture 9">
            <a:extLst>
              <a:ext uri="{FF2B5EF4-FFF2-40B4-BE49-F238E27FC236}">
                <a16:creationId xmlns:a16="http://schemas.microsoft.com/office/drawing/2014/main" id="{5807B598-D670-83A3-81F1-D1271E4CFF88}"/>
              </a:ext>
            </a:extLst>
          </p:cNvPr>
          <p:cNvPicPr>
            <a:picLocks noChangeAspect="1"/>
          </p:cNvPicPr>
          <p:nvPr/>
        </p:nvPicPr>
        <p:blipFill>
          <a:blip r:embed="rId4"/>
          <a:stretch>
            <a:fillRect/>
          </a:stretch>
        </p:blipFill>
        <p:spPr>
          <a:xfrm>
            <a:off x="10062341" y="1740162"/>
            <a:ext cx="2098623" cy="2098623"/>
          </a:xfrm>
          <a:prstGeom prst="rect">
            <a:avLst/>
          </a:prstGeom>
        </p:spPr>
      </p:pic>
      <p:sp>
        <p:nvSpPr>
          <p:cNvPr id="7" name="Google Shape;527;p4">
            <a:extLst>
              <a:ext uri="{FF2B5EF4-FFF2-40B4-BE49-F238E27FC236}">
                <a16:creationId xmlns:a16="http://schemas.microsoft.com/office/drawing/2014/main" id="{D4A68B7B-2229-6B40-C01A-83B060CC981A}"/>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6B9BE951-B37F-8162-9EE4-47D15CFAB0B7}"/>
              </a:ext>
            </a:extLst>
          </p:cNvPr>
          <p:cNvSpPr txBox="1"/>
          <p:nvPr/>
        </p:nvSpPr>
        <p:spPr>
          <a:xfrm>
            <a:off x="441327" y="503160"/>
            <a:ext cx="334784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96F2A3FE-3BEE-CB7D-1E74-225C8301B915}"/>
              </a:ext>
            </a:extLst>
          </p:cNvPr>
          <p:cNvGrpSpPr/>
          <p:nvPr/>
        </p:nvGrpSpPr>
        <p:grpSpPr>
          <a:xfrm>
            <a:off x="-5732908" y="945093"/>
            <a:ext cx="3858746" cy="3006766"/>
            <a:chOff x="43536" y="848587"/>
            <a:chExt cx="3858746" cy="3006766"/>
          </a:xfrm>
        </p:grpSpPr>
        <p:pic>
          <p:nvPicPr>
            <p:cNvPr id="6" name="Picture 5" descr="A close-up of a chart&#10;&#10;Description automatically generated">
              <a:extLst>
                <a:ext uri="{FF2B5EF4-FFF2-40B4-BE49-F238E27FC236}">
                  <a16:creationId xmlns:a16="http://schemas.microsoft.com/office/drawing/2014/main" id="{63391DE2-6E51-F985-C00D-5496702D4DCC}"/>
                </a:ext>
              </a:extLst>
            </p:cNvPr>
            <p:cNvPicPr>
              <a:picLocks noChangeAspect="1"/>
            </p:cNvPicPr>
            <p:nvPr/>
          </p:nvPicPr>
          <p:blipFill>
            <a:blip r:embed="rId5"/>
            <a:srcRect r="22404"/>
            <a:stretch/>
          </p:blipFill>
          <p:spPr>
            <a:xfrm>
              <a:off x="43536" y="848587"/>
              <a:ext cx="3858746" cy="2468880"/>
            </a:xfrm>
            <a:prstGeom prst="rect">
              <a:avLst/>
            </a:prstGeom>
          </p:spPr>
        </p:pic>
        <p:pic>
          <p:nvPicPr>
            <p:cNvPr id="15" name="Picture 14" descr="A close-up of a chart&#10;&#10;Description automatically generated">
              <a:extLst>
                <a:ext uri="{FF2B5EF4-FFF2-40B4-BE49-F238E27FC236}">
                  <a16:creationId xmlns:a16="http://schemas.microsoft.com/office/drawing/2014/main" id="{885CD85C-FF49-248F-EB5C-4E2083B77AFD}"/>
                </a:ext>
              </a:extLst>
            </p:cNvPr>
            <p:cNvPicPr>
              <a:picLocks noChangeAspect="1"/>
            </p:cNvPicPr>
            <p:nvPr/>
          </p:nvPicPr>
          <p:blipFill>
            <a:blip r:embed="rId5"/>
            <a:srcRect l="77028" t="36020" r="-206" b="43127"/>
            <a:stretch/>
          </p:blipFill>
          <p:spPr>
            <a:xfrm>
              <a:off x="1396607" y="3340521"/>
              <a:ext cx="1152604" cy="514832"/>
            </a:xfrm>
            <a:prstGeom prst="rect">
              <a:avLst/>
            </a:prstGeom>
          </p:spPr>
        </p:pic>
      </p:grpSp>
      <p:grpSp>
        <p:nvGrpSpPr>
          <p:cNvPr id="51" name="Group 50">
            <a:extLst>
              <a:ext uri="{FF2B5EF4-FFF2-40B4-BE49-F238E27FC236}">
                <a16:creationId xmlns:a16="http://schemas.microsoft.com/office/drawing/2014/main" id="{1002D190-777C-6893-7977-E6339B079869}"/>
              </a:ext>
            </a:extLst>
          </p:cNvPr>
          <p:cNvGrpSpPr/>
          <p:nvPr/>
        </p:nvGrpSpPr>
        <p:grpSpPr>
          <a:xfrm>
            <a:off x="8332948" y="945093"/>
            <a:ext cx="3870467" cy="2990198"/>
            <a:chOff x="3850886" y="848587"/>
            <a:chExt cx="3870467" cy="2990198"/>
          </a:xfrm>
        </p:grpSpPr>
        <p:pic>
          <p:nvPicPr>
            <p:cNvPr id="12" name="Picture 11" descr="A close-up of a blue grid&#10;&#10;Description automatically generated">
              <a:extLst>
                <a:ext uri="{FF2B5EF4-FFF2-40B4-BE49-F238E27FC236}">
                  <a16:creationId xmlns:a16="http://schemas.microsoft.com/office/drawing/2014/main" id="{60565160-C335-7F6B-A22F-CB44BB841015}"/>
                </a:ext>
              </a:extLst>
            </p:cNvPr>
            <p:cNvPicPr>
              <a:picLocks noChangeAspect="1"/>
            </p:cNvPicPr>
            <p:nvPr/>
          </p:nvPicPr>
          <p:blipFill>
            <a:blip r:embed="rId6"/>
            <a:srcRect r="19648"/>
            <a:stretch/>
          </p:blipFill>
          <p:spPr>
            <a:xfrm>
              <a:off x="3850886" y="848587"/>
              <a:ext cx="3870467" cy="2468880"/>
            </a:xfrm>
            <a:prstGeom prst="rect">
              <a:avLst/>
            </a:prstGeom>
          </p:spPr>
        </p:pic>
        <p:pic>
          <p:nvPicPr>
            <p:cNvPr id="16" name="Picture 15" descr="A close-up of a blue grid&#10;&#10;Description automatically generated">
              <a:extLst>
                <a:ext uri="{FF2B5EF4-FFF2-40B4-BE49-F238E27FC236}">
                  <a16:creationId xmlns:a16="http://schemas.microsoft.com/office/drawing/2014/main" id="{88B89088-0279-A808-025B-43FE75999146}"/>
                </a:ext>
              </a:extLst>
            </p:cNvPr>
            <p:cNvPicPr>
              <a:picLocks noChangeAspect="1"/>
            </p:cNvPicPr>
            <p:nvPr/>
          </p:nvPicPr>
          <p:blipFill>
            <a:blip r:embed="rId6"/>
            <a:srcRect l="80402" t="36020" r="296" b="44061"/>
            <a:stretch/>
          </p:blipFill>
          <p:spPr>
            <a:xfrm>
              <a:off x="5295994" y="3347007"/>
              <a:ext cx="929769" cy="491778"/>
            </a:xfrm>
            <a:prstGeom prst="rect">
              <a:avLst/>
            </a:prstGeom>
          </p:spPr>
        </p:pic>
      </p:grpSp>
      <p:grpSp>
        <p:nvGrpSpPr>
          <p:cNvPr id="20" name="Group 19">
            <a:extLst>
              <a:ext uri="{FF2B5EF4-FFF2-40B4-BE49-F238E27FC236}">
                <a16:creationId xmlns:a16="http://schemas.microsoft.com/office/drawing/2014/main" id="{572FCCA7-D3C6-9088-C13A-6C36AEBC90BA}"/>
              </a:ext>
            </a:extLst>
          </p:cNvPr>
          <p:cNvGrpSpPr/>
          <p:nvPr/>
        </p:nvGrpSpPr>
        <p:grpSpPr>
          <a:xfrm>
            <a:off x="3958461" y="502703"/>
            <a:ext cx="3550498" cy="400069"/>
            <a:chOff x="145229" y="503160"/>
            <a:chExt cx="3550498" cy="400069"/>
          </a:xfrm>
        </p:grpSpPr>
        <p:sp>
          <p:nvSpPr>
            <p:cNvPr id="23" name="Google Shape;527;p4">
              <a:extLst>
                <a:ext uri="{FF2B5EF4-FFF2-40B4-BE49-F238E27FC236}">
                  <a16:creationId xmlns:a16="http://schemas.microsoft.com/office/drawing/2014/main" id="{76F42069-66E4-5008-5182-7C8A66160FF0}"/>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 name="Google Shape;529;p4">
              <a:extLst>
                <a:ext uri="{FF2B5EF4-FFF2-40B4-BE49-F238E27FC236}">
                  <a16:creationId xmlns:a16="http://schemas.microsoft.com/office/drawing/2014/main" id="{7C3D0882-0D1B-9015-8CED-EA6411422DD9}"/>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EEED5E3E-2780-AE70-7451-7CF95A8AD2F8}"/>
              </a:ext>
            </a:extLst>
          </p:cNvPr>
          <p:cNvGrpSpPr/>
          <p:nvPr/>
        </p:nvGrpSpPr>
        <p:grpSpPr>
          <a:xfrm>
            <a:off x="12740898" y="902772"/>
            <a:ext cx="3840480" cy="2876153"/>
            <a:chOff x="3875194" y="932014"/>
            <a:chExt cx="3840480" cy="2876153"/>
          </a:xfrm>
        </p:grpSpPr>
        <p:pic>
          <p:nvPicPr>
            <p:cNvPr id="32" name="Picture 31" descr="A collage of different colored squares&#10;&#10;Description automatically generated">
              <a:extLst>
                <a:ext uri="{FF2B5EF4-FFF2-40B4-BE49-F238E27FC236}">
                  <a16:creationId xmlns:a16="http://schemas.microsoft.com/office/drawing/2014/main" id="{A7502928-22F8-4046-3BD0-7A1695AE1F83}"/>
                </a:ext>
              </a:extLst>
            </p:cNvPr>
            <p:cNvPicPr>
              <a:picLocks noChangeAspect="1"/>
            </p:cNvPicPr>
            <p:nvPr/>
          </p:nvPicPr>
          <p:blipFill>
            <a:blip r:embed="rId7"/>
            <a:srcRect l="1392" r="13214"/>
            <a:stretch/>
          </p:blipFill>
          <p:spPr>
            <a:xfrm>
              <a:off x="3875194" y="932014"/>
              <a:ext cx="3840480" cy="2279823"/>
            </a:xfrm>
            <a:prstGeom prst="rect">
              <a:avLst/>
            </a:prstGeom>
          </p:spPr>
        </p:pic>
        <p:pic>
          <p:nvPicPr>
            <p:cNvPr id="37" name="Picture 36" descr="A collage of different colored squares&#10;&#10;Description automatically generated">
              <a:extLst>
                <a:ext uri="{FF2B5EF4-FFF2-40B4-BE49-F238E27FC236}">
                  <a16:creationId xmlns:a16="http://schemas.microsoft.com/office/drawing/2014/main" id="{90BA5160-5BAC-4F8F-CE82-43D330EAE41C}"/>
                </a:ext>
              </a:extLst>
            </p:cNvPr>
            <p:cNvPicPr>
              <a:picLocks noChangeAspect="1"/>
            </p:cNvPicPr>
            <p:nvPr/>
          </p:nvPicPr>
          <p:blipFill>
            <a:blip r:embed="rId7"/>
            <a:srcRect l="86850" t="39974" r="30" b="42736"/>
            <a:stretch/>
          </p:blipFill>
          <p:spPr>
            <a:xfrm>
              <a:off x="4851053" y="3413973"/>
              <a:ext cx="590026" cy="394194"/>
            </a:xfrm>
            <a:prstGeom prst="rect">
              <a:avLst/>
            </a:prstGeom>
          </p:spPr>
        </p:pic>
      </p:grpSp>
      <p:pic>
        <p:nvPicPr>
          <p:cNvPr id="38" name="Picture 37" descr="A blue and orange pixelated squares&#10;&#10;Description automatically generated with medium confidence">
            <a:extLst>
              <a:ext uri="{FF2B5EF4-FFF2-40B4-BE49-F238E27FC236}">
                <a16:creationId xmlns:a16="http://schemas.microsoft.com/office/drawing/2014/main" id="{09BAD4E8-2CEE-D350-DA45-02714A77C86B}"/>
              </a:ext>
            </a:extLst>
          </p:cNvPr>
          <p:cNvPicPr>
            <a:picLocks noChangeAspect="1"/>
          </p:cNvPicPr>
          <p:nvPr/>
        </p:nvPicPr>
        <p:blipFill>
          <a:blip r:embed="rId3"/>
          <a:srcRect l="90964" t="39565" r="62" b="43163"/>
          <a:stretch/>
        </p:blipFill>
        <p:spPr>
          <a:xfrm>
            <a:off x="9421741" y="7089138"/>
            <a:ext cx="381269" cy="381269"/>
          </a:xfrm>
          <a:prstGeom prst="rect">
            <a:avLst/>
          </a:prstGeom>
        </p:spPr>
      </p:pic>
      <p:grpSp>
        <p:nvGrpSpPr>
          <p:cNvPr id="2" name="Group 1">
            <a:extLst>
              <a:ext uri="{FF2B5EF4-FFF2-40B4-BE49-F238E27FC236}">
                <a16:creationId xmlns:a16="http://schemas.microsoft.com/office/drawing/2014/main" id="{8B164B1F-01A5-FBD2-3084-0114CAC56684}"/>
              </a:ext>
            </a:extLst>
          </p:cNvPr>
          <p:cNvGrpSpPr/>
          <p:nvPr/>
        </p:nvGrpSpPr>
        <p:grpSpPr>
          <a:xfrm>
            <a:off x="8332948" y="7775757"/>
            <a:ext cx="6946216" cy="2549929"/>
            <a:chOff x="145229" y="7651251"/>
            <a:chExt cx="6946216" cy="2549929"/>
          </a:xfrm>
        </p:grpSpPr>
        <p:grpSp>
          <p:nvGrpSpPr>
            <p:cNvPr id="39" name="Group 38">
              <a:extLst>
                <a:ext uri="{FF2B5EF4-FFF2-40B4-BE49-F238E27FC236}">
                  <a16:creationId xmlns:a16="http://schemas.microsoft.com/office/drawing/2014/main" id="{871E6723-A5B3-EAB2-E126-F6B91271A528}"/>
                </a:ext>
              </a:extLst>
            </p:cNvPr>
            <p:cNvGrpSpPr/>
            <p:nvPr/>
          </p:nvGrpSpPr>
          <p:grpSpPr>
            <a:xfrm>
              <a:off x="145229" y="7651251"/>
              <a:ext cx="5659222" cy="246987"/>
              <a:chOff x="145229" y="503160"/>
              <a:chExt cx="5659222" cy="246987"/>
            </a:xfrm>
          </p:grpSpPr>
          <p:sp>
            <p:nvSpPr>
              <p:cNvPr id="40" name="Google Shape;527;p4">
                <a:extLst>
                  <a:ext uri="{FF2B5EF4-FFF2-40B4-BE49-F238E27FC236}">
                    <a16:creationId xmlns:a16="http://schemas.microsoft.com/office/drawing/2014/main" id="{2BD9C797-4E6F-A9C0-3FCD-0F4B4705200B}"/>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17E8F7DC-2E07-1E80-1396-1C89AD366C7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TGFB1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3" name="Picture 42" descr="A close up of a pixelated image&#10;&#10;Description automatically generated">
              <a:extLst>
                <a:ext uri="{FF2B5EF4-FFF2-40B4-BE49-F238E27FC236}">
                  <a16:creationId xmlns:a16="http://schemas.microsoft.com/office/drawing/2014/main" id="{7D4E3CA8-16D9-3985-30F1-4B1F2C4ED9FF}"/>
                </a:ext>
              </a:extLst>
            </p:cNvPr>
            <p:cNvPicPr>
              <a:picLocks noChangeAspect="1"/>
            </p:cNvPicPr>
            <p:nvPr/>
          </p:nvPicPr>
          <p:blipFill>
            <a:blip r:embed="rId8"/>
            <a:stretch>
              <a:fillRect/>
            </a:stretch>
          </p:blipFill>
          <p:spPr>
            <a:xfrm>
              <a:off x="145230" y="7982961"/>
              <a:ext cx="6946215" cy="1005840"/>
            </a:xfrm>
            <a:prstGeom prst="rect">
              <a:avLst/>
            </a:prstGeom>
          </p:spPr>
        </p:pic>
        <p:pic>
          <p:nvPicPr>
            <p:cNvPr id="45" name="Picture 44" descr="A close up of a colorful pattern&#10;&#10;Description automatically generated with medium confidence">
              <a:extLst>
                <a:ext uri="{FF2B5EF4-FFF2-40B4-BE49-F238E27FC236}">
                  <a16:creationId xmlns:a16="http://schemas.microsoft.com/office/drawing/2014/main" id="{286B27AE-F2F8-BEDF-D7E7-BDECD01EED75}"/>
                </a:ext>
              </a:extLst>
            </p:cNvPr>
            <p:cNvPicPr>
              <a:picLocks noChangeAspect="1"/>
            </p:cNvPicPr>
            <p:nvPr/>
          </p:nvPicPr>
          <p:blipFill>
            <a:blip r:embed="rId9"/>
            <a:stretch>
              <a:fillRect/>
            </a:stretch>
          </p:blipFill>
          <p:spPr>
            <a:xfrm>
              <a:off x="145229" y="9256087"/>
              <a:ext cx="6499851" cy="945093"/>
            </a:xfrm>
            <a:prstGeom prst="rect">
              <a:avLst/>
            </a:prstGeom>
          </p:spPr>
        </p:pic>
      </p:grpSp>
      <p:grpSp>
        <p:nvGrpSpPr>
          <p:cNvPr id="25" name="Group 24">
            <a:extLst>
              <a:ext uri="{FF2B5EF4-FFF2-40B4-BE49-F238E27FC236}">
                <a16:creationId xmlns:a16="http://schemas.microsoft.com/office/drawing/2014/main" id="{6DB59110-3016-EBCA-96DF-43EE715378A0}"/>
              </a:ext>
            </a:extLst>
          </p:cNvPr>
          <p:cNvGrpSpPr/>
          <p:nvPr/>
        </p:nvGrpSpPr>
        <p:grpSpPr>
          <a:xfrm>
            <a:off x="-5512660" y="4268630"/>
            <a:ext cx="3128192" cy="4254318"/>
            <a:chOff x="3967552" y="4382833"/>
            <a:chExt cx="3128192" cy="4254318"/>
          </a:xfrm>
        </p:grpSpPr>
        <p:pic>
          <p:nvPicPr>
            <p:cNvPr id="5" name="Picture 4" descr="A close-up of a color chart&#10;&#10;AI-generated content may be incorrect.">
              <a:extLst>
                <a:ext uri="{FF2B5EF4-FFF2-40B4-BE49-F238E27FC236}">
                  <a16:creationId xmlns:a16="http://schemas.microsoft.com/office/drawing/2014/main" id="{56B589D6-2672-875A-E36A-078DA8EAA9A5}"/>
                </a:ext>
              </a:extLst>
            </p:cNvPr>
            <p:cNvPicPr>
              <a:picLocks noChangeAspect="1"/>
            </p:cNvPicPr>
            <p:nvPr/>
          </p:nvPicPr>
          <p:blipFill>
            <a:blip r:embed="rId10"/>
            <a:srcRect r="28113"/>
            <a:stretch/>
          </p:blipFill>
          <p:spPr>
            <a:xfrm>
              <a:off x="4210715" y="4997869"/>
              <a:ext cx="1389985" cy="3639282"/>
            </a:xfrm>
            <a:prstGeom prst="rect">
              <a:avLst/>
            </a:prstGeom>
          </p:spPr>
        </p:pic>
        <p:pic>
          <p:nvPicPr>
            <p:cNvPr id="11" name="Picture 10" descr="A blue and white rectangular pattern with different colored squares&#10;&#10;AI-generated content may be incorrect.">
              <a:extLst>
                <a:ext uri="{FF2B5EF4-FFF2-40B4-BE49-F238E27FC236}">
                  <a16:creationId xmlns:a16="http://schemas.microsoft.com/office/drawing/2014/main" id="{E4F23CFC-2B47-6826-FAF9-563258AE86FC}"/>
                </a:ext>
              </a:extLst>
            </p:cNvPr>
            <p:cNvPicPr>
              <a:picLocks noChangeAspect="1"/>
            </p:cNvPicPr>
            <p:nvPr/>
          </p:nvPicPr>
          <p:blipFill>
            <a:blip r:embed="rId11"/>
            <a:srcRect l="12912"/>
            <a:stretch/>
          </p:blipFill>
          <p:spPr>
            <a:xfrm>
              <a:off x="5676677" y="4979551"/>
              <a:ext cx="1345915" cy="3657600"/>
            </a:xfrm>
            <a:prstGeom prst="rect">
              <a:avLst/>
            </a:prstGeom>
          </p:spPr>
        </p:pic>
        <p:sp>
          <p:nvSpPr>
            <p:cNvPr id="13" name="Google Shape;527;p4">
              <a:extLst>
                <a:ext uri="{FF2B5EF4-FFF2-40B4-BE49-F238E27FC236}">
                  <a16:creationId xmlns:a16="http://schemas.microsoft.com/office/drawing/2014/main" id="{D6119EAB-FE11-151E-3158-502435C70695}"/>
                </a:ext>
              </a:extLst>
            </p:cNvPr>
            <p:cNvSpPr/>
            <p:nvPr/>
          </p:nvSpPr>
          <p:spPr>
            <a:xfrm>
              <a:off x="3967552" y="438363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529;p4">
              <a:extLst>
                <a:ext uri="{FF2B5EF4-FFF2-40B4-BE49-F238E27FC236}">
                  <a16:creationId xmlns:a16="http://schemas.microsoft.com/office/drawing/2014/main" id="{B070624F-61DE-D103-0EEE-9D6A81B85EBC}"/>
                </a:ext>
              </a:extLst>
            </p:cNvPr>
            <p:cNvSpPr txBox="1"/>
            <p:nvPr/>
          </p:nvSpPr>
          <p:spPr>
            <a:xfrm>
              <a:off x="4263649" y="4382833"/>
              <a:ext cx="28320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TextBox 20">
              <a:extLst>
                <a:ext uri="{FF2B5EF4-FFF2-40B4-BE49-F238E27FC236}">
                  <a16:creationId xmlns:a16="http://schemas.microsoft.com/office/drawing/2014/main" id="{E9214179-2FCD-60EB-58D8-EAA876DD05E0}"/>
                </a:ext>
              </a:extLst>
            </p:cNvPr>
            <p:cNvSpPr txBox="1"/>
            <p:nvPr/>
          </p:nvSpPr>
          <p:spPr>
            <a:xfrm>
              <a:off x="4839912" y="4782425"/>
              <a:ext cx="532518" cy="215444"/>
            </a:xfrm>
            <a:prstGeom prst="rect">
              <a:avLst/>
            </a:prstGeom>
            <a:noFill/>
          </p:spPr>
          <p:txBody>
            <a:bodyPr wrap="none" rtlCol="0">
              <a:spAutoFit/>
            </a:bodyPr>
            <a:lstStyle/>
            <a:p>
              <a:r>
                <a:rPr lang="en-US" sz="800" dirty="0"/>
                <a:t>Z-score</a:t>
              </a:r>
            </a:p>
          </p:txBody>
        </p:sp>
        <p:sp>
          <p:nvSpPr>
            <p:cNvPr id="22" name="TextBox 21">
              <a:extLst>
                <a:ext uri="{FF2B5EF4-FFF2-40B4-BE49-F238E27FC236}">
                  <a16:creationId xmlns:a16="http://schemas.microsoft.com/office/drawing/2014/main" id="{64B35A9A-56EE-7B5D-78F7-A4B5DD3C1A0A}"/>
                </a:ext>
              </a:extLst>
            </p:cNvPr>
            <p:cNvSpPr txBox="1"/>
            <p:nvPr/>
          </p:nvSpPr>
          <p:spPr>
            <a:xfrm>
              <a:off x="5897113" y="4782425"/>
              <a:ext cx="665567" cy="215444"/>
            </a:xfrm>
            <a:prstGeom prst="rect">
              <a:avLst/>
            </a:prstGeom>
            <a:noFill/>
          </p:spPr>
          <p:txBody>
            <a:bodyPr wrap="none" rtlCol="0">
              <a:spAutoFit/>
            </a:bodyPr>
            <a:lstStyle/>
            <a:p>
              <a:r>
                <a:rPr lang="en-US" sz="800" dirty="0"/>
                <a:t>No scaling</a:t>
              </a:r>
            </a:p>
          </p:txBody>
        </p:sp>
      </p:grpSp>
      <p:grpSp>
        <p:nvGrpSpPr>
          <p:cNvPr id="17" name="Group 16">
            <a:extLst>
              <a:ext uri="{FF2B5EF4-FFF2-40B4-BE49-F238E27FC236}">
                <a16:creationId xmlns:a16="http://schemas.microsoft.com/office/drawing/2014/main" id="{E0FAB0E9-5AC7-EA20-F05F-590560F185D0}"/>
              </a:ext>
            </a:extLst>
          </p:cNvPr>
          <p:cNvGrpSpPr/>
          <p:nvPr/>
        </p:nvGrpSpPr>
        <p:grpSpPr>
          <a:xfrm>
            <a:off x="-7698780" y="3994761"/>
            <a:ext cx="7435235" cy="1782627"/>
            <a:chOff x="145230" y="3983028"/>
            <a:chExt cx="7435235" cy="1782627"/>
          </a:xfrm>
        </p:grpSpPr>
        <p:pic>
          <p:nvPicPr>
            <p:cNvPr id="50" name="Picture 49" descr="A close-up of a chart&#10;&#10;AI-generated content may be incorrect.">
              <a:extLst>
                <a:ext uri="{FF2B5EF4-FFF2-40B4-BE49-F238E27FC236}">
                  <a16:creationId xmlns:a16="http://schemas.microsoft.com/office/drawing/2014/main" id="{24EB4556-FF5E-FFA8-B796-75F5ED315B83}"/>
                </a:ext>
              </a:extLst>
            </p:cNvPr>
            <p:cNvPicPr>
              <a:picLocks noChangeAspect="1"/>
            </p:cNvPicPr>
            <p:nvPr/>
          </p:nvPicPr>
          <p:blipFill>
            <a:blip r:embed="rId12"/>
            <a:stretch>
              <a:fillRect/>
            </a:stretch>
          </p:blipFill>
          <p:spPr>
            <a:xfrm rot="5400000">
              <a:off x="5143884" y="3286414"/>
              <a:ext cx="1215561" cy="3657600"/>
            </a:xfrm>
            <a:prstGeom prst="rect">
              <a:avLst/>
            </a:prstGeom>
          </p:spPr>
        </p:pic>
        <p:sp>
          <p:nvSpPr>
            <p:cNvPr id="26" name="Google Shape;527;p4">
              <a:extLst>
                <a:ext uri="{FF2B5EF4-FFF2-40B4-BE49-F238E27FC236}">
                  <a16:creationId xmlns:a16="http://schemas.microsoft.com/office/drawing/2014/main" id="{A5C701FF-E810-AFF0-152D-A69B6F8C3D67}"/>
                </a:ext>
              </a:extLst>
            </p:cNvPr>
            <p:cNvSpPr/>
            <p:nvPr/>
          </p:nvSpPr>
          <p:spPr>
            <a:xfrm>
              <a:off x="145230" y="3983834"/>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CABF6E2A-36BC-2CCA-4DF8-13349F0B73AE}"/>
                </a:ext>
              </a:extLst>
            </p:cNvPr>
            <p:cNvSpPr txBox="1"/>
            <p:nvPr/>
          </p:nvSpPr>
          <p:spPr>
            <a:xfrm>
              <a:off x="441327" y="3983028"/>
              <a:ext cx="552215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across cell types in synovial tissues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 name="Picture 34" descr="A close-up of a chart&#10;&#10;AI-generated content may be incorrect.">
              <a:extLst>
                <a:ext uri="{FF2B5EF4-FFF2-40B4-BE49-F238E27FC236}">
                  <a16:creationId xmlns:a16="http://schemas.microsoft.com/office/drawing/2014/main" id="{BE9262AB-86C8-437D-462A-3E9D608D4224}"/>
                </a:ext>
              </a:extLst>
            </p:cNvPr>
            <p:cNvPicPr>
              <a:picLocks noChangeAspect="1"/>
            </p:cNvPicPr>
            <p:nvPr/>
          </p:nvPicPr>
          <p:blipFill>
            <a:blip r:embed="rId13"/>
            <a:stretch>
              <a:fillRect/>
            </a:stretch>
          </p:blipFill>
          <p:spPr>
            <a:xfrm rot="5400000">
              <a:off x="1342264" y="3300990"/>
              <a:ext cx="1271731" cy="3657600"/>
            </a:xfrm>
            <a:prstGeom prst="rect">
              <a:avLst/>
            </a:prstGeom>
          </p:spPr>
        </p:pic>
        <p:sp>
          <p:nvSpPr>
            <p:cNvPr id="47" name="TextBox 46">
              <a:extLst>
                <a:ext uri="{FF2B5EF4-FFF2-40B4-BE49-F238E27FC236}">
                  <a16:creationId xmlns:a16="http://schemas.microsoft.com/office/drawing/2014/main" id="{085A202C-C218-C92E-68DE-84E654FF7DF6}"/>
                </a:ext>
              </a:extLst>
            </p:cNvPr>
            <p:cNvSpPr txBox="1"/>
            <p:nvPr/>
          </p:nvSpPr>
          <p:spPr>
            <a:xfrm>
              <a:off x="1752666" y="4386202"/>
              <a:ext cx="643125" cy="215444"/>
            </a:xfrm>
            <a:prstGeom prst="rect">
              <a:avLst/>
            </a:prstGeom>
            <a:noFill/>
          </p:spPr>
          <p:txBody>
            <a:bodyPr wrap="none" rtlCol="0">
              <a:spAutoFit/>
            </a:bodyPr>
            <a:lstStyle/>
            <a:p>
              <a:r>
                <a:rPr lang="en-US" sz="800" dirty="0"/>
                <a:t>All donors</a:t>
              </a:r>
            </a:p>
          </p:txBody>
        </p:sp>
        <p:sp>
          <p:nvSpPr>
            <p:cNvPr id="48" name="TextBox 47">
              <a:extLst>
                <a:ext uri="{FF2B5EF4-FFF2-40B4-BE49-F238E27FC236}">
                  <a16:creationId xmlns:a16="http://schemas.microsoft.com/office/drawing/2014/main" id="{1E60298F-909F-0946-F5FE-D911F9DC2C2D}"/>
                </a:ext>
              </a:extLst>
            </p:cNvPr>
            <p:cNvSpPr txBox="1"/>
            <p:nvPr/>
          </p:nvSpPr>
          <p:spPr>
            <a:xfrm>
              <a:off x="5213696" y="4390626"/>
              <a:ext cx="872355" cy="215444"/>
            </a:xfrm>
            <a:prstGeom prst="rect">
              <a:avLst/>
            </a:prstGeom>
            <a:noFill/>
          </p:spPr>
          <p:txBody>
            <a:bodyPr wrap="none" rtlCol="0">
              <a:spAutoFit/>
            </a:bodyPr>
            <a:lstStyle/>
            <a:p>
              <a:r>
                <a:rPr lang="en-US" sz="800" dirty="0"/>
                <a:t>Donor BRI-570</a:t>
              </a:r>
            </a:p>
          </p:txBody>
        </p:sp>
      </p:grpSp>
      <p:grpSp>
        <p:nvGrpSpPr>
          <p:cNvPr id="28" name="Group 27">
            <a:extLst>
              <a:ext uri="{FF2B5EF4-FFF2-40B4-BE49-F238E27FC236}">
                <a16:creationId xmlns:a16="http://schemas.microsoft.com/office/drawing/2014/main" id="{3320963C-DEA7-2A44-5AE5-E7A018DFC9F6}"/>
              </a:ext>
            </a:extLst>
          </p:cNvPr>
          <p:cNvGrpSpPr/>
          <p:nvPr/>
        </p:nvGrpSpPr>
        <p:grpSpPr>
          <a:xfrm>
            <a:off x="-4274892" y="893650"/>
            <a:ext cx="3769328" cy="3014516"/>
            <a:chOff x="145230" y="954829"/>
            <a:chExt cx="3769328" cy="3014516"/>
          </a:xfrm>
        </p:grpSpPr>
        <p:pic>
          <p:nvPicPr>
            <p:cNvPr id="18" name="Picture 17" descr="A close-up of a screen&#10;&#10;AI-generated content may be incorrect.">
              <a:extLst>
                <a:ext uri="{FF2B5EF4-FFF2-40B4-BE49-F238E27FC236}">
                  <a16:creationId xmlns:a16="http://schemas.microsoft.com/office/drawing/2014/main" id="{3EC953C7-6188-6208-6769-B24035AA3D19}"/>
                </a:ext>
              </a:extLst>
            </p:cNvPr>
            <p:cNvPicPr>
              <a:picLocks noChangeAspect="1"/>
            </p:cNvPicPr>
            <p:nvPr/>
          </p:nvPicPr>
          <p:blipFill>
            <a:blip r:embed="rId14"/>
            <a:srcRect r="23287"/>
            <a:stretch/>
          </p:blipFill>
          <p:spPr>
            <a:xfrm>
              <a:off x="145230" y="954829"/>
              <a:ext cx="3769328" cy="2468880"/>
            </a:xfrm>
            <a:prstGeom prst="rect">
              <a:avLst/>
            </a:prstGeom>
          </p:spPr>
        </p:pic>
        <p:pic>
          <p:nvPicPr>
            <p:cNvPr id="19" name="Picture 18" descr="A close-up of a screen&#10;&#10;AI-generated content may be incorrect.">
              <a:extLst>
                <a:ext uri="{FF2B5EF4-FFF2-40B4-BE49-F238E27FC236}">
                  <a16:creationId xmlns:a16="http://schemas.microsoft.com/office/drawing/2014/main" id="{C1ECD2E1-06B8-5314-E533-EAA00D3AE097}"/>
                </a:ext>
              </a:extLst>
            </p:cNvPr>
            <p:cNvPicPr>
              <a:picLocks noChangeAspect="1"/>
            </p:cNvPicPr>
            <p:nvPr/>
          </p:nvPicPr>
          <p:blipFill>
            <a:blip r:embed="rId14"/>
            <a:srcRect l="76513" t="36854" b="45249"/>
            <a:stretch/>
          </p:blipFill>
          <p:spPr>
            <a:xfrm>
              <a:off x="1328364" y="3512145"/>
              <a:ext cx="1194158" cy="457200"/>
            </a:xfrm>
            <a:prstGeom prst="rect">
              <a:avLst/>
            </a:prstGeom>
          </p:spPr>
        </p:pic>
      </p:grpSp>
      <p:pic>
        <p:nvPicPr>
          <p:cNvPr id="46" name="Picture 45" descr="A screenshot of a computer generated image&#10;&#10;AI-generated content may be incorrect.">
            <a:extLst>
              <a:ext uri="{FF2B5EF4-FFF2-40B4-BE49-F238E27FC236}">
                <a16:creationId xmlns:a16="http://schemas.microsoft.com/office/drawing/2014/main" id="{4AD95F98-5D74-7477-51F9-7C1A85FE8497}"/>
              </a:ext>
            </a:extLst>
          </p:cNvPr>
          <p:cNvPicPr>
            <a:picLocks noChangeAspect="1"/>
          </p:cNvPicPr>
          <p:nvPr/>
        </p:nvPicPr>
        <p:blipFill>
          <a:blip r:embed="rId15"/>
          <a:srcRect l="-1" t="4219" r="13708" b="1"/>
          <a:stretch/>
        </p:blipFill>
        <p:spPr>
          <a:xfrm>
            <a:off x="4058839" y="1117805"/>
            <a:ext cx="3474720" cy="1973489"/>
          </a:xfrm>
          <a:prstGeom prst="rect">
            <a:avLst/>
          </a:prstGeom>
        </p:spPr>
      </p:pic>
      <p:sp>
        <p:nvSpPr>
          <p:cNvPr id="29" name="Google Shape;527;p4">
            <a:extLst>
              <a:ext uri="{FF2B5EF4-FFF2-40B4-BE49-F238E27FC236}">
                <a16:creationId xmlns:a16="http://schemas.microsoft.com/office/drawing/2014/main" id="{E6187AD8-27A2-26FE-7E13-25C85B0B30E2}"/>
              </a:ext>
            </a:extLst>
          </p:cNvPr>
          <p:cNvSpPr/>
          <p:nvPr/>
        </p:nvSpPr>
        <p:spPr>
          <a:xfrm>
            <a:off x="373631" y="4403165"/>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0" name="Google Shape;529;p4">
            <a:extLst>
              <a:ext uri="{FF2B5EF4-FFF2-40B4-BE49-F238E27FC236}">
                <a16:creationId xmlns:a16="http://schemas.microsoft.com/office/drawing/2014/main" id="{18F713DA-4704-5431-3AD2-415AAD925DFA}"/>
              </a:ext>
            </a:extLst>
          </p:cNvPr>
          <p:cNvSpPr txBox="1"/>
          <p:nvPr/>
        </p:nvSpPr>
        <p:spPr>
          <a:xfrm>
            <a:off x="669728" y="4402359"/>
            <a:ext cx="487100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 name="Picture 51" descr="A close up of a pixelated pattern&#10;&#10;AI-generated content may be incorrect.">
            <a:extLst>
              <a:ext uri="{FF2B5EF4-FFF2-40B4-BE49-F238E27FC236}">
                <a16:creationId xmlns:a16="http://schemas.microsoft.com/office/drawing/2014/main" id="{3CA13462-AB3C-5EE0-EE94-4DA3DBF260FA}"/>
              </a:ext>
            </a:extLst>
          </p:cNvPr>
          <p:cNvPicPr>
            <a:picLocks noChangeAspect="1"/>
          </p:cNvPicPr>
          <p:nvPr/>
        </p:nvPicPr>
        <p:blipFill>
          <a:blip r:embed="rId16"/>
          <a:srcRect r="233"/>
          <a:stretch/>
        </p:blipFill>
        <p:spPr>
          <a:xfrm>
            <a:off x="-7856822" y="5979174"/>
            <a:ext cx="7498080" cy="1117308"/>
          </a:xfrm>
          <a:prstGeom prst="rect">
            <a:avLst/>
          </a:prstGeom>
        </p:spPr>
      </p:pic>
      <p:pic>
        <p:nvPicPr>
          <p:cNvPr id="33" name="Picture 32" descr="A group of gene expression&#10;&#10;AI-generated content may be incorrect.">
            <a:extLst>
              <a:ext uri="{FF2B5EF4-FFF2-40B4-BE49-F238E27FC236}">
                <a16:creationId xmlns:a16="http://schemas.microsoft.com/office/drawing/2014/main" id="{77AC4E30-1DD8-B381-7E09-8B57B7D0C224}"/>
              </a:ext>
            </a:extLst>
          </p:cNvPr>
          <p:cNvPicPr>
            <a:picLocks noChangeAspect="1"/>
          </p:cNvPicPr>
          <p:nvPr/>
        </p:nvPicPr>
        <p:blipFill>
          <a:blip r:embed="rId17"/>
          <a:srcRect l="5678" t="3886" r="36494" b="543"/>
          <a:stretch/>
        </p:blipFill>
        <p:spPr>
          <a:xfrm>
            <a:off x="282427" y="956727"/>
            <a:ext cx="2149967" cy="3138620"/>
          </a:xfrm>
          <a:prstGeom prst="rect">
            <a:avLst/>
          </a:prstGeom>
        </p:spPr>
      </p:pic>
      <p:pic>
        <p:nvPicPr>
          <p:cNvPr id="34" name="Picture 33" descr="A group of gene expression&#10;&#10;AI-generated content may be incorrect.">
            <a:extLst>
              <a:ext uri="{FF2B5EF4-FFF2-40B4-BE49-F238E27FC236}">
                <a16:creationId xmlns:a16="http://schemas.microsoft.com/office/drawing/2014/main" id="{093221FB-14F2-187D-305E-2C15E085066C}"/>
              </a:ext>
            </a:extLst>
          </p:cNvPr>
          <p:cNvPicPr>
            <a:picLocks noChangeAspect="1"/>
          </p:cNvPicPr>
          <p:nvPr/>
        </p:nvPicPr>
        <p:blipFill>
          <a:blip r:embed="rId17"/>
          <a:srcRect l="62921" t="31698" r="14239" b="44985"/>
          <a:stretch/>
        </p:blipFill>
        <p:spPr>
          <a:xfrm>
            <a:off x="2463862" y="1936952"/>
            <a:ext cx="581348" cy="524257"/>
          </a:xfrm>
          <a:prstGeom prst="rect">
            <a:avLst/>
          </a:prstGeom>
        </p:spPr>
      </p:pic>
      <p:pic>
        <p:nvPicPr>
          <p:cNvPr id="42" name="Picture 41" descr="A group of gene expression&#10;&#10;AI-generated content may be incorrect.">
            <a:extLst>
              <a:ext uri="{FF2B5EF4-FFF2-40B4-BE49-F238E27FC236}">
                <a16:creationId xmlns:a16="http://schemas.microsoft.com/office/drawing/2014/main" id="{92285038-6D13-D9B2-54C2-584CCA64D750}"/>
              </a:ext>
            </a:extLst>
          </p:cNvPr>
          <p:cNvPicPr>
            <a:picLocks noChangeAspect="1"/>
          </p:cNvPicPr>
          <p:nvPr/>
        </p:nvPicPr>
        <p:blipFill>
          <a:blip r:embed="rId17"/>
          <a:srcRect l="85988" t="31698" r="1" b="44985"/>
          <a:stretch/>
        </p:blipFill>
        <p:spPr>
          <a:xfrm>
            <a:off x="2463862" y="2442484"/>
            <a:ext cx="441364" cy="648810"/>
          </a:xfrm>
          <a:prstGeom prst="rect">
            <a:avLst/>
          </a:prstGeom>
        </p:spPr>
      </p:pic>
      <p:pic>
        <p:nvPicPr>
          <p:cNvPr id="49" name="Picture 48" descr="A blue and white pixelated background&#10;&#10;AI-generated content may be incorrect.">
            <a:extLst>
              <a:ext uri="{FF2B5EF4-FFF2-40B4-BE49-F238E27FC236}">
                <a16:creationId xmlns:a16="http://schemas.microsoft.com/office/drawing/2014/main" id="{F15E3C6E-B523-AC3E-D59E-F3C0F23399BE}"/>
              </a:ext>
            </a:extLst>
          </p:cNvPr>
          <p:cNvPicPr>
            <a:picLocks noChangeAspect="1"/>
          </p:cNvPicPr>
          <p:nvPr/>
        </p:nvPicPr>
        <p:blipFill>
          <a:blip r:embed="rId18"/>
          <a:stretch>
            <a:fillRect/>
          </a:stretch>
        </p:blipFill>
        <p:spPr>
          <a:xfrm>
            <a:off x="133132" y="4814836"/>
            <a:ext cx="7546510" cy="1097280"/>
          </a:xfrm>
          <a:prstGeom prst="rect">
            <a:avLst/>
          </a:prstGeom>
        </p:spPr>
      </p:pic>
    </p:spTree>
    <p:extLst>
      <p:ext uri="{BB962C8B-B14F-4D97-AF65-F5344CB8AC3E}">
        <p14:creationId xmlns:p14="http://schemas.microsoft.com/office/powerpoint/2010/main" val="41880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105637"/>
            <a:ext cx="1960612" cy="2569473"/>
          </a:xfrm>
          <a:prstGeom prst="rect">
            <a:avLst/>
          </a:prstGeom>
        </p:spPr>
      </p:pic>
      <p:grpSp>
        <p:nvGrpSpPr>
          <p:cNvPr id="46" name="Group 45">
            <a:extLst>
              <a:ext uri="{FF2B5EF4-FFF2-40B4-BE49-F238E27FC236}">
                <a16:creationId xmlns:a16="http://schemas.microsoft.com/office/drawing/2014/main" id="{EDFBAB99-7871-3F67-5424-E627B1645CD5}"/>
              </a:ext>
            </a:extLst>
          </p:cNvPr>
          <p:cNvGrpSpPr/>
          <p:nvPr/>
        </p:nvGrpSpPr>
        <p:grpSpPr>
          <a:xfrm>
            <a:off x="340370" y="2934379"/>
            <a:ext cx="6313179" cy="2485972"/>
            <a:chOff x="340370" y="3016267"/>
            <a:chExt cx="6697387" cy="2485972"/>
          </a:xfrm>
        </p:grpSpPr>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1095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10956"/>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4" name="Google Shape;734;p6"/>
          <p:cNvSpPr/>
          <p:nvPr/>
        </p:nvSpPr>
        <p:spPr>
          <a:xfrm>
            <a:off x="207748" y="5763172"/>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5773679"/>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5765136"/>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109352"/>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135996"/>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7597882"/>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576442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5763172"/>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6341609"/>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7"/>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8"/>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9"/>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0"/>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137498"/>
            <a:ext cx="2286000" cy="2295809"/>
          </a:xfrm>
          <a:prstGeom prst="rect">
            <a:avLst/>
          </a:prstGeom>
        </p:spPr>
      </p:pic>
      <p:grpSp>
        <p:nvGrpSpPr>
          <p:cNvPr id="55" name="Group 54">
            <a:extLst>
              <a:ext uri="{FF2B5EF4-FFF2-40B4-BE49-F238E27FC236}">
                <a16:creationId xmlns:a16="http://schemas.microsoft.com/office/drawing/2014/main" id="{19F7FD30-6CD4-C446-9A12-EACD2DAB9E24}"/>
              </a:ext>
            </a:extLst>
          </p:cNvPr>
          <p:cNvGrpSpPr/>
          <p:nvPr/>
        </p:nvGrpSpPr>
        <p:grpSpPr>
          <a:xfrm>
            <a:off x="6613220" y="3716005"/>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097994" y="5184082"/>
              <a:ext cx="467814" cy="888342"/>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146478</TotalTime>
  <Words>4200</Words>
  <Application>Microsoft Macintosh PowerPoint</Application>
  <PresentationFormat>Custom</PresentationFormat>
  <Paragraphs>1732</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1819</cp:revision>
  <dcterms:created xsi:type="dcterms:W3CDTF">2023-07-06T16:51:39Z</dcterms:created>
  <dcterms:modified xsi:type="dcterms:W3CDTF">2025-01-24T18:59:52Z</dcterms:modified>
</cp:coreProperties>
</file>